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70" r:id="rId7"/>
    <p:sldId id="276" r:id="rId8"/>
    <p:sldId id="279" r:id="rId9"/>
    <p:sldId id="281" r:id="rId10"/>
    <p:sldId id="273" r:id="rId11"/>
    <p:sldId id="282" r:id="rId12"/>
    <p:sldId id="283" r:id="rId13"/>
    <p:sldId id="290" r:id="rId14"/>
    <p:sldId id="285" r:id="rId15"/>
    <p:sldId id="286" r:id="rId16"/>
    <p:sldId id="287" r:id="rId17"/>
    <p:sldId id="271" r:id="rId18"/>
    <p:sldId id="284" r:id="rId19"/>
    <p:sldId id="264" r:id="rId20"/>
    <p:sldId id="265" r:id="rId21"/>
    <p:sldId id="297" r:id="rId22"/>
    <p:sldId id="293" r:id="rId23"/>
    <p:sldId id="298" r:id="rId24"/>
    <p:sldId id="295" r:id="rId25"/>
    <p:sldId id="296" r:id="rId26"/>
    <p:sldId id="260" r:id="rId27"/>
    <p:sldId id="291" r:id="rId28"/>
    <p:sldId id="272" r:id="rId29"/>
    <p:sldId id="266" r:id="rId30"/>
    <p:sldId id="277" r:id="rId31"/>
    <p:sldId id="274" r:id="rId32"/>
    <p:sldId id="262" r:id="rId33"/>
    <p:sldId id="261" r:id="rId34"/>
    <p:sldId id="263" r:id="rId35"/>
    <p:sldId id="267" r:id="rId36"/>
    <p:sldId id="292" r:id="rId37"/>
    <p:sldId id="288" r:id="rId38"/>
    <p:sldId id="289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75"/>
    <p:restoredTop sz="96405"/>
  </p:normalViewPr>
  <p:slideViewPr>
    <p:cSldViewPr snapToGrid="0" snapToObjects="1">
      <p:cViewPr varScale="1">
        <p:scale>
          <a:sx n="107" d="100"/>
          <a:sy n="107" d="100"/>
        </p:scale>
        <p:origin x="6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aliyun.com/document_detail/95837.html?spm=a2c4g.11186623.6.730.7bd353981tHGJT" TargetMode="External"/><Relationship Id="rId2" Type="http://schemas.openxmlformats.org/officeDocument/2006/relationships/hyperlink" Target="https://help.aliyun.com/document_detail/43523.html?spm=a2c4g.11186623.4.1.179338cbbwlJXC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liyun.com/article/66129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F1394C-2222-0746-8D44-D7D642038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2" y="792804"/>
            <a:ext cx="8915399" cy="2262781"/>
          </a:xfrm>
        </p:spPr>
        <p:txBody>
          <a:bodyPr/>
          <a:lstStyle/>
          <a:p>
            <a:pPr algn="ctr"/>
            <a:r>
              <a:rPr kumimoji="1" lang="en-US" altLang="zh-CN" dirty="0" err="1"/>
              <a:t>RocketMQ</a:t>
            </a:r>
            <a:r>
              <a:rPr kumimoji="1" lang="zh-CN" altLang="en-US" dirty="0"/>
              <a:t>简介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240D54F-345F-2146-A79F-A4DBCC8B3D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en-US" altLang="zh-CN" dirty="0"/>
              <a:t>WT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0755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6980E2-634B-844C-B1B3-0CF020D2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28829"/>
          </a:xfrm>
        </p:spPr>
        <p:txBody>
          <a:bodyPr/>
          <a:lstStyle/>
          <a:p>
            <a:r>
              <a:rPr kumimoji="1" lang="en-US" altLang="zh-CN" dirty="0" err="1"/>
              <a:t>ReadQueue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WriteQueue</a:t>
            </a:r>
            <a:r>
              <a:rPr kumimoji="1" lang="zh-CN" altLang="en-US" dirty="0"/>
              <a:t>的概念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6746AE-E5A1-A543-890F-738B3C9CA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30220"/>
            <a:ext cx="8915400" cy="4381002"/>
          </a:xfrm>
        </p:spPr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创建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时可以指定读写队列的数量</a:t>
            </a:r>
            <a:r>
              <a:rPr kumimoji="1" lang="en-US" altLang="zh-CN" dirty="0"/>
              <a:t>,</a:t>
            </a:r>
            <a:r>
              <a:rPr kumimoji="1" lang="zh-CN" altLang="en-US" dirty="0"/>
              <a:t>作用是信息路由</a:t>
            </a:r>
            <a:endParaRPr kumimoji="1" lang="en-US" altLang="zh-CN" dirty="0"/>
          </a:p>
          <a:p>
            <a:r>
              <a:rPr kumimoji="1" lang="en-US" altLang="zh-CN" dirty="0" err="1"/>
              <a:t>ReadQueue</a:t>
            </a:r>
            <a:r>
              <a:rPr kumimoji="1" lang="zh-CN" altLang="en-US" dirty="0"/>
              <a:t>数量指定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消费时可读队列的数量</a:t>
            </a:r>
            <a:endParaRPr kumimoji="1" lang="en-US" altLang="zh-CN" dirty="0"/>
          </a:p>
          <a:p>
            <a:r>
              <a:rPr kumimoji="1" lang="en-US" altLang="zh-CN" dirty="0" err="1"/>
              <a:t>WriteQueue</a:t>
            </a:r>
            <a:r>
              <a:rPr kumimoji="1" lang="zh-CN" altLang="en-US" dirty="0"/>
              <a:t>数量指定</a:t>
            </a:r>
            <a:r>
              <a:rPr kumimoji="1" lang="en-US" altLang="zh-CN" dirty="0"/>
              <a:t>Producer</a:t>
            </a:r>
            <a:r>
              <a:rPr kumimoji="1" lang="zh-CN" altLang="en-US" dirty="0"/>
              <a:t>消费时可写队列的数量，也就是</a:t>
            </a:r>
            <a:r>
              <a:rPr kumimoji="1" lang="en-US" altLang="zh-CN" dirty="0" err="1"/>
              <a:t>consumequeue</a:t>
            </a:r>
            <a:r>
              <a:rPr kumimoji="1" lang="zh-CN" altLang="en-US" dirty="0"/>
              <a:t>的数量</a:t>
            </a:r>
            <a:endParaRPr kumimoji="1" lang="en-US" altLang="zh-CN" dirty="0"/>
          </a:p>
          <a:p>
            <a:r>
              <a:rPr kumimoji="1" lang="zh-CN" altLang="en-US" dirty="0"/>
              <a:t>假如</a:t>
            </a:r>
            <a:r>
              <a:rPr kumimoji="1" lang="en-US" altLang="zh-CN" dirty="0" err="1"/>
              <a:t>ReadQueue</a:t>
            </a:r>
            <a:r>
              <a:rPr kumimoji="1" lang="zh-CN" altLang="en-US" dirty="0"/>
              <a:t>为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WriteQueue</a:t>
            </a:r>
            <a:r>
              <a:rPr kumimoji="1" lang="zh-CN" altLang="en-US" dirty="0"/>
              <a:t>为</a:t>
            </a:r>
            <a:r>
              <a:rPr kumimoji="1" lang="en-US" altLang="zh-CN" dirty="0"/>
              <a:t>2</a:t>
            </a:r>
            <a:r>
              <a:rPr kumimoji="1" lang="zh-CN" altLang="en-US" dirty="0"/>
              <a:t>，则</a:t>
            </a:r>
            <a:r>
              <a:rPr kumimoji="1" lang="en-US" altLang="zh-CN" dirty="0" err="1"/>
              <a:t>consumequeue</a:t>
            </a:r>
            <a:r>
              <a:rPr kumimoji="1" lang="zh-CN" altLang="en-US" dirty="0"/>
              <a:t>为</a:t>
            </a:r>
            <a:r>
              <a:rPr kumimoji="1" lang="en-US" altLang="zh-CN" dirty="0"/>
              <a:t>2</a:t>
            </a:r>
            <a:r>
              <a:rPr kumimoji="1" lang="zh-CN" altLang="en-US" dirty="0"/>
              <a:t>，</a:t>
            </a:r>
            <a:r>
              <a:rPr kumimoji="1" lang="en-US" altLang="zh-CN" dirty="0"/>
              <a:t>Producer</a:t>
            </a:r>
            <a:r>
              <a:rPr kumimoji="1" lang="zh-CN" altLang="en-US" dirty="0"/>
              <a:t>会往</a:t>
            </a:r>
            <a:r>
              <a:rPr kumimoji="1" lang="en-US" altLang="zh-CN" dirty="0"/>
              <a:t>2</a:t>
            </a:r>
            <a:r>
              <a:rPr kumimoji="1" lang="zh-CN" altLang="en-US" dirty="0"/>
              <a:t>个队列都写入消息。但是因为</a:t>
            </a:r>
            <a:r>
              <a:rPr kumimoji="1" lang="en-US" altLang="zh-CN" dirty="0" err="1"/>
              <a:t>ReadQueue</a:t>
            </a:r>
            <a:r>
              <a:rPr kumimoji="1" lang="zh-CN" altLang="en-US" dirty="0"/>
              <a:t>为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，则只有</a:t>
            </a:r>
            <a:r>
              <a:rPr kumimoji="1" lang="en-US" altLang="zh-CN" dirty="0"/>
              <a:t>1</a:t>
            </a:r>
            <a:r>
              <a:rPr kumimoji="1" lang="zh-CN" altLang="en-US" dirty="0"/>
              <a:t>个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可以消费其中一个队列（一个队列只能被一个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消费），因此另一个队列的消息没有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可以消费。</a:t>
            </a:r>
            <a:endParaRPr kumimoji="1" lang="en-US" altLang="zh-CN" dirty="0"/>
          </a:p>
          <a:p>
            <a:r>
              <a:rPr kumimoji="1" lang="zh-CN" altLang="en-US" dirty="0"/>
              <a:t>假如</a:t>
            </a:r>
            <a:r>
              <a:rPr kumimoji="1" lang="en-US" altLang="zh-CN" dirty="0" err="1"/>
              <a:t>ReadQueue</a:t>
            </a:r>
            <a:r>
              <a:rPr kumimoji="1" lang="zh-CN" altLang="en-US" dirty="0"/>
              <a:t>为</a:t>
            </a:r>
            <a:r>
              <a:rPr kumimoji="1" lang="en-US" altLang="zh-CN" dirty="0"/>
              <a:t>2</a:t>
            </a:r>
            <a:r>
              <a:rPr kumimoji="1" lang="zh-CN" altLang="en-US" dirty="0"/>
              <a:t>，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WriteQueue</a:t>
            </a:r>
            <a:r>
              <a:rPr kumimoji="1" lang="zh-CN" altLang="en-US" dirty="0"/>
              <a:t>为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，则</a:t>
            </a:r>
            <a:r>
              <a:rPr kumimoji="1" lang="en-US" altLang="zh-CN" dirty="0" err="1"/>
              <a:t>consumequeue</a:t>
            </a:r>
            <a:r>
              <a:rPr kumimoji="1" lang="zh-CN" altLang="en-US" dirty="0"/>
              <a:t>为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Producer</a:t>
            </a:r>
            <a:r>
              <a:rPr kumimoji="1" lang="zh-CN" altLang="en-US" dirty="0"/>
              <a:t>会往</a:t>
            </a:r>
            <a:r>
              <a:rPr kumimoji="1" lang="en-US" altLang="zh-CN" dirty="0"/>
              <a:t>1</a:t>
            </a:r>
            <a:r>
              <a:rPr kumimoji="1" lang="zh-CN" altLang="en-US" dirty="0"/>
              <a:t>个队列写入消息，但是只有</a:t>
            </a:r>
            <a:r>
              <a:rPr kumimoji="1" lang="en-US" altLang="zh-CN" dirty="0"/>
              <a:t>1</a:t>
            </a:r>
            <a:r>
              <a:rPr kumimoji="1" lang="zh-CN" altLang="en-US" dirty="0"/>
              <a:t>个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可以成功消费到消息，其他的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无法获取消息（因为根本没有队列。。）</a:t>
            </a:r>
            <a:endParaRPr kumimoji="1" lang="en-US" altLang="zh-CN" dirty="0"/>
          </a:p>
          <a:p>
            <a:r>
              <a:rPr kumimoji="1" lang="zh-CN" altLang="en-US" dirty="0"/>
              <a:t>因此，</a:t>
            </a:r>
            <a:r>
              <a:rPr lang="en" altLang="zh-CN" dirty="0" err="1"/>
              <a:t>ReadQueueNums</a:t>
            </a:r>
            <a:r>
              <a:rPr lang="en" altLang="zh-CN" dirty="0"/>
              <a:t>&gt;=</a:t>
            </a:r>
            <a:r>
              <a:rPr lang="en" altLang="zh-CN" dirty="0" err="1"/>
              <a:t>WriteQueueNums</a:t>
            </a:r>
            <a:r>
              <a:rPr lang="en" altLang="zh-CN" dirty="0"/>
              <a:t>,</a:t>
            </a:r>
            <a:r>
              <a:rPr lang="zh-CN" altLang="en-US" dirty="0"/>
              <a:t>程序才能正常进行。最佳实践是</a:t>
            </a:r>
            <a:r>
              <a:rPr lang="en" altLang="zh-CN" dirty="0" err="1"/>
              <a:t>ReadQueueNums</a:t>
            </a:r>
            <a:r>
              <a:rPr lang="en" altLang="zh-CN" dirty="0"/>
              <a:t>=</a:t>
            </a:r>
            <a:r>
              <a:rPr lang="en" altLang="zh-CN" dirty="0" err="1"/>
              <a:t>WriteQueueNums</a:t>
            </a:r>
            <a:r>
              <a:rPr lang="zh-CN" altLang="en" dirty="0"/>
              <a:t>。</a:t>
            </a:r>
            <a:endParaRPr lang="en-US" altLang="zh-CN" dirty="0"/>
          </a:p>
          <a:p>
            <a:r>
              <a:rPr lang="zh-CN" altLang="en-US" dirty="0"/>
              <a:t>为什么要设计出</a:t>
            </a:r>
            <a:r>
              <a:rPr lang="en" altLang="zh-CN" dirty="0" err="1"/>
              <a:t>ReadQueue</a:t>
            </a:r>
            <a:r>
              <a:rPr lang="zh-CN" altLang="en" dirty="0"/>
              <a:t>和</a:t>
            </a:r>
            <a:r>
              <a:rPr lang="en" altLang="zh-CN" dirty="0" err="1"/>
              <a:t>WriteQueue</a:t>
            </a:r>
            <a:r>
              <a:rPr lang="zh-CN" altLang="en-US" dirty="0"/>
              <a:t>？？</a:t>
            </a:r>
            <a:endParaRPr lang="en-US" altLang="zh-CN" dirty="0"/>
          </a:p>
          <a:p>
            <a:r>
              <a:rPr lang="zh-CN" altLang="en-US" dirty="0"/>
              <a:t>我也不太明白，有人指出是为了方便队列的缩容和扩容。可以参考</a:t>
            </a:r>
            <a:r>
              <a:rPr lang="en" altLang="zh-CN" dirty="0"/>
              <a:t>https://</a:t>
            </a:r>
            <a:r>
              <a:rPr lang="en" altLang="zh-CN" dirty="0" err="1"/>
              <a:t>blog.csdn.net</a:t>
            </a:r>
            <a:r>
              <a:rPr lang="en" altLang="zh-CN" dirty="0"/>
              <a:t>/qian_348840260/article/details</a:t>
            </a:r>
            <a:r>
              <a:rPr lang="en" altLang="zh-CN"/>
              <a:t>/108975241</a:t>
            </a:r>
            <a:endParaRPr lang="en-US" altLang="zh-CN" dirty="0"/>
          </a:p>
          <a:p>
            <a:pPr marL="0" indent="0">
              <a:buNone/>
            </a:pP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1253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4C9DB7-7226-3245-82DB-7C28A876D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Topic</a:t>
            </a:r>
            <a:r>
              <a:rPr kumimoji="1" lang="zh-CN" altLang="en-US" dirty="0"/>
              <a:t>和</a:t>
            </a:r>
            <a:r>
              <a:rPr kumimoji="1" lang="en-US" altLang="zh-CN" dirty="0"/>
              <a:t>Broker</a:t>
            </a:r>
            <a:r>
              <a:rPr kumimoji="1" lang="zh-CN" altLang="en-US" dirty="0"/>
              <a:t>的关系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ABB9ADC1-5ACB-4D4B-8381-43D9724E5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4264" y="2133600"/>
            <a:ext cx="5325298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725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613687-9442-F346-8008-234B7862D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646043"/>
            <a:ext cx="8915400" cy="5265179"/>
          </a:xfrm>
        </p:spPr>
        <p:txBody>
          <a:bodyPr/>
          <a:lstStyle/>
          <a:p>
            <a:r>
              <a:rPr kumimoji="1" lang="zh-CN" altLang="en-US" dirty="0"/>
              <a:t>使用</a:t>
            </a:r>
            <a:r>
              <a:rPr kumimoji="1" lang="en-US" altLang="zh-CN" dirty="0" err="1"/>
              <a:t>mqadmin</a:t>
            </a:r>
            <a:r>
              <a:rPr kumimoji="1" lang="zh-CN" altLang="en-US" dirty="0"/>
              <a:t>工具以制定</a:t>
            </a:r>
            <a:r>
              <a:rPr kumimoji="1" lang="en-US" altLang="zh-CN" dirty="0"/>
              <a:t>broker</a:t>
            </a:r>
            <a:r>
              <a:rPr kumimoji="1" lang="zh-CN" altLang="en-US" dirty="0"/>
              <a:t>的形式创建</a:t>
            </a:r>
            <a:r>
              <a:rPr kumimoji="1" lang="en-US" altLang="zh-CN" dirty="0"/>
              <a:t>topic</a:t>
            </a:r>
          </a:p>
          <a:p>
            <a:r>
              <a:rPr kumimoji="1" lang="en" altLang="zh-CN" dirty="0"/>
              <a:t>./</a:t>
            </a:r>
            <a:r>
              <a:rPr kumimoji="1" lang="en" altLang="zh-CN" dirty="0" err="1"/>
              <a:t>mqadmin</a:t>
            </a:r>
            <a:r>
              <a:rPr kumimoji="1" lang="en" altLang="zh-CN" dirty="0"/>
              <a:t> </a:t>
            </a:r>
            <a:r>
              <a:rPr kumimoji="1" lang="en" altLang="zh-CN" dirty="0" err="1"/>
              <a:t>updateTopic</a:t>
            </a:r>
            <a:r>
              <a:rPr kumimoji="1" lang="en" altLang="zh-CN" dirty="0"/>
              <a:t> -n 192.168.1.25:30876 -b 192.168.1.25:30911 -t topic-</a:t>
            </a:r>
            <a:r>
              <a:rPr kumimoji="1" lang="en" altLang="zh-CN" dirty="0" err="1"/>
              <a:t>wt</a:t>
            </a:r>
            <a:r>
              <a:rPr kumimoji="1" lang="en" altLang="zh-CN" dirty="0"/>
              <a:t>-test -r 8 -w 8  -p 6</a:t>
            </a:r>
          </a:p>
          <a:p>
            <a:r>
              <a:rPr kumimoji="1" lang="en" altLang="zh-CN" dirty="0"/>
              <a:t>./</a:t>
            </a:r>
            <a:r>
              <a:rPr kumimoji="1" lang="en" altLang="zh-CN" dirty="0" err="1"/>
              <a:t>mqadmin</a:t>
            </a:r>
            <a:r>
              <a:rPr kumimoji="1" lang="en" altLang="zh-CN" dirty="0"/>
              <a:t> </a:t>
            </a:r>
            <a:r>
              <a:rPr kumimoji="1" lang="en" altLang="zh-CN" dirty="0" err="1"/>
              <a:t>updateTopic</a:t>
            </a:r>
            <a:r>
              <a:rPr kumimoji="1" lang="en" altLang="zh-CN" dirty="0"/>
              <a:t> -n 192.168.1.25:30876 -b 192.168.1.25:31911 -t topic-</a:t>
            </a:r>
            <a:r>
              <a:rPr kumimoji="1" lang="en" altLang="zh-CN" dirty="0" err="1"/>
              <a:t>wt</a:t>
            </a:r>
            <a:r>
              <a:rPr kumimoji="1" lang="en" altLang="zh-CN" dirty="0"/>
              <a:t>-test -r 4 -w 4 -p 6</a:t>
            </a:r>
          </a:p>
          <a:p>
            <a:r>
              <a:rPr kumimoji="1" lang="zh-CN" altLang="en-US" dirty="0"/>
              <a:t>可以看到分别在</a:t>
            </a:r>
            <a:r>
              <a:rPr kumimoji="1" lang="en-US" altLang="zh-CN" dirty="0"/>
              <a:t>broker-a </a:t>
            </a:r>
            <a:r>
              <a:rPr kumimoji="1" lang="zh-CN" altLang="en-US" dirty="0"/>
              <a:t>和</a:t>
            </a:r>
            <a:r>
              <a:rPr kumimoji="1" lang="en-US" altLang="zh-CN" dirty="0"/>
              <a:t>broker-b</a:t>
            </a:r>
            <a:r>
              <a:rPr kumimoji="1" lang="zh-CN" altLang="en-US" dirty="0"/>
              <a:t>上创建了</a:t>
            </a:r>
            <a:r>
              <a:rPr kumimoji="1" lang="en-US" altLang="zh-CN" dirty="0"/>
              <a:t>queue</a:t>
            </a:r>
            <a:r>
              <a:rPr kumimoji="1" lang="zh-CN" altLang="en-US" dirty="0"/>
              <a:t>数量不同的</a:t>
            </a:r>
            <a:r>
              <a:rPr kumimoji="1" lang="en-US" altLang="zh-CN" dirty="0"/>
              <a:t>topic</a:t>
            </a:r>
          </a:p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2CB5ECB-8A1B-AE48-9EF4-777B99A20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809" y="2898756"/>
            <a:ext cx="5516217" cy="373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740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181599-B890-6B49-955E-A9413324F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Producer</a:t>
            </a:r>
            <a:r>
              <a:rPr kumimoji="1" lang="zh-CN" altLang="en-US" dirty="0"/>
              <a:t>发送失败后的重试机制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2EDEE1-FDA9-8E4A-8613-55E922B8F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同步发送模式，参数：</a:t>
            </a:r>
            <a:r>
              <a:rPr lang="en-US" altLang="zh-CN" dirty="0"/>
              <a:t> </a:t>
            </a:r>
            <a:r>
              <a:rPr lang="en-US" altLang="zh-CN" dirty="0" err="1"/>
              <a:t>retryTimesWhenSendFailed</a:t>
            </a:r>
            <a:r>
              <a:rPr lang="zh-CN" altLang="en-US" dirty="0"/>
              <a:t>，默认为</a:t>
            </a:r>
            <a:r>
              <a:rPr lang="en-US" altLang="zh-CN" dirty="0"/>
              <a:t>2</a:t>
            </a:r>
            <a:r>
              <a:rPr lang="zh-CN" altLang="en-US" dirty="0"/>
              <a:t>。也就是说，消息最多会发送</a:t>
            </a:r>
            <a:r>
              <a:rPr lang="en-US" altLang="zh-CN" dirty="0"/>
              <a:t>1+ </a:t>
            </a:r>
            <a:r>
              <a:rPr lang="en-US" altLang="zh-CN" dirty="0" err="1"/>
              <a:t>retryTimesWhenSendFailed</a:t>
            </a:r>
            <a:r>
              <a:rPr lang="en-US" altLang="zh-CN" dirty="0"/>
              <a:t> </a:t>
            </a:r>
            <a:r>
              <a:rPr lang="zh-CN" altLang="en-US" dirty="0"/>
              <a:t>次。</a:t>
            </a:r>
            <a:r>
              <a:rPr lang="en-US" altLang="zh-CN" dirty="0"/>
              <a:t>Producer</a:t>
            </a:r>
            <a:r>
              <a:rPr lang="zh-CN" altLang="en-US" dirty="0"/>
              <a:t>会先获取</a:t>
            </a:r>
            <a:r>
              <a:rPr lang="en-US" altLang="zh-CN" dirty="0"/>
              <a:t>topic</a:t>
            </a:r>
            <a:r>
              <a:rPr lang="zh-CN" altLang="en-US" dirty="0"/>
              <a:t>信息（从</a:t>
            </a:r>
            <a:r>
              <a:rPr lang="en-US" altLang="zh-CN"/>
              <a:t>nameserver</a:t>
            </a:r>
            <a:r>
              <a:rPr lang="zh-CN" altLang="en-US"/>
              <a:t>），</a:t>
            </a:r>
            <a:r>
              <a:rPr lang="zh-CN" altLang="en-US" dirty="0"/>
              <a:t>然后选择一个</a:t>
            </a:r>
            <a:r>
              <a:rPr lang="en-US" altLang="zh-CN" dirty="0" err="1"/>
              <a:t>MessageQueue</a:t>
            </a:r>
            <a:r>
              <a:rPr lang="zh-CN" altLang="en-US" dirty="0"/>
              <a:t>循环发送消息，在出现异常时会进行重试。如果返回结果不为</a:t>
            </a:r>
            <a:r>
              <a:rPr lang="en-US" altLang="zh-CN" dirty="0" err="1"/>
              <a:t>SendStatus.</a:t>
            </a:r>
            <a:r>
              <a:rPr lang="en-US" altLang="zh-CN" i="1" dirty="0" err="1"/>
              <a:t>SEND_OK</a:t>
            </a:r>
            <a:r>
              <a:rPr lang="zh-CN" altLang="en-US" i="1" dirty="0"/>
              <a:t>，则先判断</a:t>
            </a:r>
            <a:r>
              <a:rPr lang="en-US" altLang="zh-CN" dirty="0" err="1"/>
              <a:t>retryAnotherBrokerWhenNotStoreOK</a:t>
            </a:r>
            <a:r>
              <a:rPr lang="zh-CN" altLang="en-US" dirty="0"/>
              <a:t>是否为</a:t>
            </a:r>
            <a:r>
              <a:rPr lang="en-US" altLang="zh-CN" dirty="0"/>
              <a:t>true</a:t>
            </a:r>
            <a:r>
              <a:rPr lang="zh-CN" altLang="en-US" dirty="0"/>
              <a:t>（默认</a:t>
            </a:r>
            <a:r>
              <a:rPr lang="en-US" altLang="zh-CN" dirty="0"/>
              <a:t>false</a:t>
            </a:r>
            <a:r>
              <a:rPr lang="zh-CN" altLang="en-US" dirty="0"/>
              <a:t>），如果是，则进行重试。也就是说，光配置</a:t>
            </a:r>
            <a:r>
              <a:rPr lang="en-US" altLang="zh-CN" dirty="0" err="1"/>
              <a:t>retryTimesWhenSendFailed</a:t>
            </a:r>
            <a:r>
              <a:rPr lang="zh-CN" altLang="en-US" dirty="0"/>
              <a:t>是不起效果的。。。</a:t>
            </a:r>
            <a:endParaRPr lang="en-US" altLang="zh-CN" dirty="0"/>
          </a:p>
          <a:p>
            <a:r>
              <a:rPr kumimoji="1" lang="zh-CN" altLang="en-US" dirty="0"/>
              <a:t>异步发送模式，参数：</a:t>
            </a:r>
            <a:r>
              <a:rPr lang="en-US" altLang="zh-CN" dirty="0"/>
              <a:t> </a:t>
            </a:r>
            <a:r>
              <a:rPr lang="en-US" altLang="zh-CN" dirty="0" err="1"/>
              <a:t>retryTimesWhenSendAsyncFailed</a:t>
            </a:r>
            <a:r>
              <a:rPr lang="en-US" altLang="zh-CN" dirty="0"/>
              <a:t>, </a:t>
            </a:r>
            <a:r>
              <a:rPr lang="zh-CN" altLang="en-US" dirty="0"/>
              <a:t>默认为</a:t>
            </a:r>
            <a:r>
              <a:rPr lang="en-US" altLang="zh-CN" dirty="0"/>
              <a:t>2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MessageQueue</a:t>
            </a:r>
            <a:r>
              <a:rPr lang="zh-CN" altLang="en-US" dirty="0"/>
              <a:t>选择机制：使用</a:t>
            </a:r>
            <a:r>
              <a:rPr lang="en-US" altLang="zh-CN" dirty="0" err="1"/>
              <a:t>ThreadLocalIndex</a:t>
            </a:r>
            <a:r>
              <a:rPr lang="zh-CN" altLang="en-US" dirty="0"/>
              <a:t>保存当前</a:t>
            </a:r>
            <a:r>
              <a:rPr lang="en-US" altLang="zh-CN" dirty="0"/>
              <a:t>Topic</a:t>
            </a:r>
            <a:r>
              <a:rPr lang="zh-CN" altLang="en-US" dirty="0"/>
              <a:t>下的</a:t>
            </a:r>
            <a:r>
              <a:rPr lang="en-US" altLang="zh-CN" dirty="0" err="1"/>
              <a:t>MessageQueue</a:t>
            </a:r>
            <a:r>
              <a:rPr lang="zh-CN" altLang="en-US" dirty="0"/>
              <a:t>下标（初始为一个随机数），后面采用</a:t>
            </a:r>
            <a:r>
              <a:rPr lang="en-US" altLang="zh-CN" dirty="0"/>
              <a:t>Index</a:t>
            </a:r>
            <a:r>
              <a:rPr lang="zh-CN" altLang="en-US" dirty="0"/>
              <a:t>递增和</a:t>
            </a:r>
            <a:r>
              <a:rPr lang="en-US" altLang="zh-CN" dirty="0" err="1"/>
              <a:t>MessageQueue</a:t>
            </a:r>
            <a:r>
              <a:rPr lang="zh-CN" altLang="en-US" dirty="0"/>
              <a:t>列表长度取模的形式获取消息发送的</a:t>
            </a:r>
            <a:r>
              <a:rPr lang="en-US" altLang="zh-CN" dirty="0" err="1"/>
              <a:t>MessageQueue</a:t>
            </a:r>
            <a:r>
              <a:rPr lang="zh-CN" altLang="en-US" dirty="0"/>
              <a:t>（相当于轮询）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4548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86D43A-3FDE-464B-8616-5E292B5E0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自定义消息发送规则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6A56A4-D962-0C46-884A-B74DF4AAC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一个</a:t>
            </a:r>
            <a:r>
              <a:rPr lang="en" altLang="zh-CN" dirty="0"/>
              <a:t>Topic </a:t>
            </a:r>
            <a:r>
              <a:rPr lang="zh-CN" altLang="en-US" dirty="0"/>
              <a:t>会有多个</a:t>
            </a:r>
            <a:r>
              <a:rPr lang="en" altLang="zh-CN" dirty="0"/>
              <a:t>Message Queue</a:t>
            </a:r>
            <a:r>
              <a:rPr kumimoji="1" lang="en-US" altLang="zh-CN" dirty="0"/>
              <a:t>,</a:t>
            </a:r>
            <a:r>
              <a:rPr kumimoji="1" lang="zh-CN" altLang="en-US" dirty="0"/>
              <a:t>默认下</a:t>
            </a:r>
            <a:r>
              <a:rPr kumimoji="1" lang="en-US" altLang="zh-CN" dirty="0"/>
              <a:t>Producer</a:t>
            </a:r>
            <a:r>
              <a:rPr kumimoji="1" lang="zh-CN" altLang="en-US" dirty="0"/>
              <a:t>会轮流向这些</a:t>
            </a:r>
            <a:r>
              <a:rPr lang="en" altLang="zh-CN" dirty="0"/>
              <a:t>Message Queue</a:t>
            </a:r>
            <a:r>
              <a:rPr lang="zh-CN" altLang="en" dirty="0"/>
              <a:t>发送</a:t>
            </a:r>
            <a:r>
              <a:rPr lang="zh-CN" altLang="en-US" dirty="0"/>
              <a:t>消息。</a:t>
            </a:r>
            <a:r>
              <a:rPr lang="en-US" altLang="zh-CN" dirty="0"/>
              <a:t>Consumer</a:t>
            </a:r>
            <a:r>
              <a:rPr lang="zh-CN" altLang="en-US" dirty="0"/>
              <a:t>消费时会根据负载均衡策略消费被分配到</a:t>
            </a:r>
            <a:r>
              <a:rPr lang="en" altLang="zh-CN" dirty="0"/>
              <a:t>Message Queue</a:t>
            </a:r>
            <a:r>
              <a:rPr lang="zh-CN" altLang="en-US" dirty="0"/>
              <a:t>。可以通过</a:t>
            </a:r>
            <a:r>
              <a:rPr lang="en" altLang="zh-CN" dirty="0" err="1"/>
              <a:t>MessageQueueSelector</a:t>
            </a:r>
            <a:r>
              <a:rPr lang="zh-CN" altLang="en-US" dirty="0"/>
              <a:t>指定消息发送到特定的</a:t>
            </a:r>
            <a:r>
              <a:rPr lang="en-US" altLang="zh-CN" dirty="0"/>
              <a:t>queue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" altLang="zh-CN" dirty="0"/>
              <a:t>public interface </a:t>
            </a:r>
            <a:r>
              <a:rPr lang="en" altLang="zh-CN" dirty="0" err="1"/>
              <a:t>MessageQueueSelector</a:t>
            </a:r>
            <a:r>
              <a:rPr lang="en" altLang="zh-CN" dirty="0"/>
              <a:t> {</a:t>
            </a:r>
            <a:br>
              <a:rPr lang="en" altLang="zh-CN" dirty="0"/>
            </a:br>
            <a:r>
              <a:rPr lang="en" altLang="zh-CN" dirty="0"/>
              <a:t>    </a:t>
            </a:r>
            <a:r>
              <a:rPr lang="en" altLang="zh-CN" dirty="0" err="1"/>
              <a:t>MessageQueue</a:t>
            </a:r>
            <a:r>
              <a:rPr lang="en" altLang="zh-CN" dirty="0"/>
              <a:t> select(final List&lt;</a:t>
            </a:r>
            <a:r>
              <a:rPr lang="en" altLang="zh-CN" dirty="0" err="1"/>
              <a:t>MessageQueue</a:t>
            </a:r>
            <a:r>
              <a:rPr lang="en" altLang="zh-CN" dirty="0"/>
              <a:t>&gt; </a:t>
            </a:r>
            <a:r>
              <a:rPr lang="en" altLang="zh-CN" dirty="0" err="1"/>
              <a:t>mqs</a:t>
            </a:r>
            <a:r>
              <a:rPr lang="en" altLang="zh-CN" dirty="0"/>
              <a:t>, final Message msg, final Object </a:t>
            </a:r>
            <a:r>
              <a:rPr lang="en" altLang="zh-CN" dirty="0" err="1"/>
              <a:t>arg</a:t>
            </a:r>
            <a:r>
              <a:rPr lang="en" altLang="zh-CN" dirty="0"/>
              <a:t>);</a:t>
            </a:r>
            <a:br>
              <a:rPr lang="en" altLang="zh-CN" dirty="0"/>
            </a:br>
            <a:r>
              <a:rPr lang="en" altLang="zh-CN" dirty="0"/>
              <a:t>}</a:t>
            </a:r>
            <a:br>
              <a:rPr lang="en" altLang="zh-CN" dirty="0"/>
            </a:b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3204187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92767C-F0CB-AC46-BE23-9CE8679FE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基于</a:t>
            </a:r>
            <a:r>
              <a:rPr kumimoji="1" lang="en-US" altLang="zh-CN" dirty="0"/>
              <a:t>Tag</a:t>
            </a:r>
            <a:r>
              <a:rPr kumimoji="1" lang="zh-CN" altLang="en-US" dirty="0"/>
              <a:t>的消息过滤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5F4819-37DE-F649-8DDE-5AF003C1A0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消息发送时，可以指定</a:t>
            </a:r>
            <a:r>
              <a:rPr kumimoji="1" lang="en-US" altLang="zh-CN" dirty="0"/>
              <a:t>tag</a:t>
            </a:r>
            <a:r>
              <a:rPr kumimoji="1" lang="zh-CN" altLang="en-US" dirty="0"/>
              <a:t>。消费者可以指定消费的</a:t>
            </a:r>
            <a:r>
              <a:rPr kumimoji="1" lang="en-US" altLang="zh-CN" dirty="0"/>
              <a:t>Tag</a:t>
            </a:r>
            <a:r>
              <a:rPr kumimoji="1" lang="zh-CN" altLang="en-US" dirty="0"/>
              <a:t>列表（</a:t>
            </a:r>
            <a:r>
              <a:rPr lang="zh-CN" altLang="en-US" dirty="0"/>
              <a:t>用</a:t>
            </a:r>
            <a:r>
              <a:rPr lang="en-US" altLang="zh-CN" dirty="0"/>
              <a:t>||</a:t>
            </a:r>
            <a:r>
              <a:rPr lang="zh-CN" altLang="en-US" dirty="0"/>
              <a:t>分隔</a:t>
            </a:r>
            <a:r>
              <a:rPr kumimoji="1" lang="zh-CN" altLang="en-US" dirty="0"/>
              <a:t>）。</a:t>
            </a:r>
            <a:endParaRPr kumimoji="1" lang="en-US" altLang="zh-CN" dirty="0"/>
          </a:p>
          <a:p>
            <a:r>
              <a:rPr kumimoji="1" lang="en-US" altLang="zh-CN" dirty="0" err="1"/>
              <a:t>consumequque</a:t>
            </a:r>
            <a:r>
              <a:rPr kumimoji="1" lang="zh-CN" altLang="en-US" dirty="0"/>
              <a:t>中每个条目为定长</a:t>
            </a:r>
            <a:r>
              <a:rPr kumimoji="1" lang="en-US" altLang="zh-CN" dirty="0"/>
              <a:t>20</a:t>
            </a:r>
            <a:r>
              <a:rPr kumimoji="1" lang="zh-CN" altLang="en-US" dirty="0"/>
              <a:t>字节，最后</a:t>
            </a:r>
            <a:r>
              <a:rPr kumimoji="1" lang="en-US" altLang="zh-CN" dirty="0"/>
              <a:t>8</a:t>
            </a:r>
            <a:r>
              <a:rPr kumimoji="1" lang="zh-CN" altLang="en-US" dirty="0"/>
              <a:t>字节存储了消息的</a:t>
            </a:r>
            <a:r>
              <a:rPr kumimoji="1" lang="en-US" altLang="zh-CN" dirty="0"/>
              <a:t>Tag</a:t>
            </a:r>
            <a:r>
              <a:rPr kumimoji="1" lang="zh-CN" altLang="en-US" dirty="0"/>
              <a:t>的</a:t>
            </a:r>
            <a:r>
              <a:rPr kumimoji="1" lang="en-US" altLang="zh-CN" dirty="0"/>
              <a:t>hash</a:t>
            </a:r>
            <a:r>
              <a:rPr kumimoji="1" lang="zh-CN" altLang="en-US" dirty="0"/>
              <a:t>值。</a:t>
            </a:r>
            <a:endParaRPr kumimoji="1" lang="en-US" altLang="zh-CN" dirty="0"/>
          </a:p>
          <a:p>
            <a:r>
              <a:rPr kumimoji="1" lang="zh-CN" altLang="en-US" dirty="0"/>
              <a:t>使用</a:t>
            </a:r>
            <a:r>
              <a:rPr kumimoji="1" lang="en-US" altLang="zh-CN" dirty="0"/>
              <a:t>Tag</a:t>
            </a:r>
            <a:r>
              <a:rPr kumimoji="1" lang="zh-CN" altLang="en-US" dirty="0"/>
              <a:t>的</a:t>
            </a:r>
            <a:r>
              <a:rPr kumimoji="1" lang="en-US" altLang="zh-CN" dirty="0"/>
              <a:t>hash</a:t>
            </a:r>
            <a:r>
              <a:rPr kumimoji="1" lang="zh-CN" altLang="en-US" dirty="0"/>
              <a:t>值是为了使条目是定长，而且避免</a:t>
            </a:r>
            <a:r>
              <a:rPr kumimoji="1" lang="en-US" altLang="zh-CN" dirty="0"/>
              <a:t>Tag</a:t>
            </a:r>
            <a:r>
              <a:rPr kumimoji="1" lang="zh-CN" altLang="en-US" dirty="0"/>
              <a:t>过长。（</a:t>
            </a:r>
            <a:r>
              <a:rPr kumimoji="1" lang="en-US" altLang="zh-CN" dirty="0" err="1"/>
              <a:t>hashcode</a:t>
            </a:r>
            <a:r>
              <a:rPr kumimoji="1" lang="zh-CN" altLang="en-US" dirty="0"/>
              <a:t>的长度一般是</a:t>
            </a:r>
            <a:r>
              <a:rPr kumimoji="1" lang="en-US" altLang="zh-CN" dirty="0"/>
              <a:t>int</a:t>
            </a:r>
            <a:r>
              <a:rPr kumimoji="1" lang="zh-CN" altLang="en-US" dirty="0"/>
              <a:t> </a:t>
            </a:r>
            <a:r>
              <a:rPr kumimoji="1" lang="en-US" altLang="zh-CN" dirty="0"/>
              <a:t>4</a:t>
            </a:r>
            <a:r>
              <a:rPr kumimoji="1" lang="zh-CN" altLang="en-US" dirty="0"/>
              <a:t>个字节，这里为什么用</a:t>
            </a:r>
            <a:r>
              <a:rPr kumimoji="1" lang="en-US" altLang="zh-CN" dirty="0"/>
              <a:t>8</a:t>
            </a:r>
            <a:r>
              <a:rPr kumimoji="1" lang="zh-CN" altLang="en-US" dirty="0"/>
              <a:t>字节？）</a:t>
            </a:r>
            <a:endParaRPr kumimoji="1" lang="en-US" altLang="zh-CN" dirty="0"/>
          </a:p>
          <a:p>
            <a:r>
              <a:rPr lang="en-US" altLang="zh-CN" dirty="0"/>
              <a:t>Consumer</a:t>
            </a:r>
            <a:r>
              <a:rPr lang="zh-CN" altLang="en-US" dirty="0"/>
              <a:t>会将这个订阅请求构建成一个 </a:t>
            </a:r>
            <a:r>
              <a:rPr lang="en-US" altLang="zh-CN" dirty="0" err="1"/>
              <a:t>SubscriptionData</a:t>
            </a:r>
            <a:r>
              <a:rPr lang="zh-CN" altLang="en-US" dirty="0"/>
              <a:t>，发送一个</a:t>
            </a:r>
            <a:r>
              <a:rPr lang="en-US" altLang="zh-CN" dirty="0"/>
              <a:t>Pull</a:t>
            </a:r>
            <a:r>
              <a:rPr lang="zh-CN" altLang="en-US" dirty="0"/>
              <a:t>消息的请求给</a:t>
            </a:r>
            <a:r>
              <a:rPr lang="en-US" altLang="zh-CN" dirty="0"/>
              <a:t>Broker</a:t>
            </a:r>
            <a:r>
              <a:rPr lang="zh-CN" altLang="en-US" dirty="0"/>
              <a:t>端。</a:t>
            </a:r>
            <a:r>
              <a:rPr lang="en-US" altLang="zh-CN" dirty="0"/>
              <a:t>Broker</a:t>
            </a:r>
            <a:r>
              <a:rPr lang="zh-CN" altLang="en-US" dirty="0"/>
              <a:t>端从</a:t>
            </a:r>
            <a:r>
              <a:rPr lang="en-US" altLang="zh-CN" dirty="0" err="1"/>
              <a:t>RocketMQ</a:t>
            </a:r>
            <a:r>
              <a:rPr lang="zh-CN" altLang="en-US" dirty="0"/>
              <a:t>的文件存储层</a:t>
            </a:r>
            <a:r>
              <a:rPr lang="en-US" altLang="zh-CN" dirty="0"/>
              <a:t>—Store</a:t>
            </a:r>
            <a:r>
              <a:rPr lang="zh-CN" altLang="en-US" dirty="0"/>
              <a:t>读取数据之前，会用这些数据先构建一个</a:t>
            </a:r>
            <a:r>
              <a:rPr lang="en-US" altLang="zh-CN" dirty="0" err="1"/>
              <a:t>MessageFilter</a:t>
            </a:r>
            <a:r>
              <a:rPr lang="zh-CN" altLang="en-US" dirty="0"/>
              <a:t>，然后传给</a:t>
            </a:r>
            <a:r>
              <a:rPr lang="en-US" altLang="zh-CN" dirty="0"/>
              <a:t>Store</a:t>
            </a:r>
            <a:r>
              <a:rPr lang="zh-CN" altLang="en-US" dirty="0"/>
              <a:t>。</a:t>
            </a:r>
            <a:r>
              <a:rPr lang="en-US" altLang="zh-CN" dirty="0"/>
              <a:t>Store</a:t>
            </a:r>
            <a:r>
              <a:rPr lang="zh-CN" altLang="en-US" dirty="0"/>
              <a:t>从 </a:t>
            </a:r>
            <a:r>
              <a:rPr lang="en-US" altLang="zh-CN" dirty="0" err="1"/>
              <a:t>ConsumeQueue</a:t>
            </a:r>
            <a:r>
              <a:rPr lang="zh-CN" altLang="en-US" dirty="0"/>
              <a:t>读取到一条记录后，会用它记录的消息</a:t>
            </a:r>
            <a:r>
              <a:rPr lang="en-US" altLang="zh-CN" dirty="0"/>
              <a:t>tag hash</a:t>
            </a:r>
            <a:r>
              <a:rPr lang="zh-CN" altLang="en-US" dirty="0"/>
              <a:t>值去做过滤，由于在服务端只是根据</a:t>
            </a:r>
            <a:r>
              <a:rPr lang="en-US" altLang="zh-CN" dirty="0" err="1"/>
              <a:t>hashcode</a:t>
            </a:r>
            <a:r>
              <a:rPr lang="zh-CN" altLang="en-US" dirty="0"/>
              <a:t>进行判断，无法精确对</a:t>
            </a:r>
            <a:r>
              <a:rPr lang="en-US" altLang="zh-CN" dirty="0"/>
              <a:t>tag</a:t>
            </a:r>
            <a:r>
              <a:rPr lang="zh-CN" altLang="en-US" dirty="0"/>
              <a:t>原始字符串进行过滤，故在消息消费端拉取到消息后，还需要对消息的原始</a:t>
            </a:r>
            <a:r>
              <a:rPr lang="en-US" altLang="zh-CN" dirty="0"/>
              <a:t>tag</a:t>
            </a:r>
            <a:r>
              <a:rPr lang="zh-CN" altLang="en-US" dirty="0"/>
              <a:t>字符串进行比对，如果不同，则丢弃该消息，不进行消息消费。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1031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FDC259-44EC-4340-86B0-61AFF758C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使用</a:t>
            </a:r>
            <a:r>
              <a:rPr kumimoji="1" lang="en-US" altLang="zh-CN" dirty="0"/>
              <a:t>Tag</a:t>
            </a:r>
            <a:r>
              <a:rPr kumimoji="1" lang="zh-CN" altLang="en-US" dirty="0"/>
              <a:t>存在的问题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2F3949-F9A2-524A-B46C-0A0B4981A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kumimoji="1" lang="zh-CN" altLang="en-US" dirty="0"/>
              <a:t>场景：</a:t>
            </a:r>
            <a:r>
              <a:rPr kumimoji="1" lang="en-US" altLang="zh-CN" dirty="0"/>
              <a:t>2</a:t>
            </a:r>
            <a:r>
              <a:rPr kumimoji="1" lang="zh-CN" altLang="en-US" dirty="0"/>
              <a:t>个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，属于同一个</a:t>
            </a:r>
            <a:r>
              <a:rPr kumimoji="1" lang="en-US" altLang="zh-CN" dirty="0"/>
              <a:t>group</a:t>
            </a:r>
            <a:r>
              <a:rPr kumimoji="1" lang="zh-CN" altLang="en-US" dirty="0"/>
              <a:t>，都订阅</a:t>
            </a:r>
            <a:r>
              <a:rPr kumimoji="1" lang="en-US" altLang="zh-CN" dirty="0"/>
              <a:t>Topic1</a:t>
            </a:r>
            <a:r>
              <a:rPr kumimoji="1" lang="zh-CN" altLang="en-US" dirty="0"/>
              <a:t>（假设</a:t>
            </a:r>
            <a:r>
              <a:rPr kumimoji="1" lang="en-US" altLang="zh-CN" dirty="0"/>
              <a:t>2</a:t>
            </a:r>
            <a:r>
              <a:rPr kumimoji="1" lang="zh-CN" altLang="en-US" dirty="0"/>
              <a:t>个</a:t>
            </a:r>
            <a:r>
              <a:rPr kumimoji="1" lang="en-US" altLang="zh-CN" dirty="0"/>
              <a:t>queue</a:t>
            </a:r>
            <a:r>
              <a:rPr kumimoji="1" lang="zh-CN" altLang="en-US" dirty="0"/>
              <a:t>），其中</a:t>
            </a:r>
            <a:r>
              <a:rPr kumimoji="1" lang="en-US" altLang="zh-CN" dirty="0" err="1"/>
              <a:t>ConsumerA</a:t>
            </a:r>
            <a:r>
              <a:rPr kumimoji="1" lang="zh-CN" altLang="en-US" dirty="0"/>
              <a:t>订阅</a:t>
            </a:r>
            <a:r>
              <a:rPr kumimoji="1" lang="en-US" altLang="zh-CN" dirty="0"/>
              <a:t>tag1||tag2,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ConsumerB</a:t>
            </a:r>
            <a:r>
              <a:rPr kumimoji="1" lang="zh-CN" altLang="en-US" dirty="0"/>
              <a:t>订阅</a:t>
            </a:r>
            <a:r>
              <a:rPr kumimoji="1" lang="en-US" altLang="zh-CN" dirty="0"/>
              <a:t>tag3</a:t>
            </a:r>
            <a:r>
              <a:rPr kumimoji="1" lang="zh-CN" altLang="en-US" dirty="0"/>
              <a:t>。先启动</a:t>
            </a:r>
            <a:r>
              <a:rPr kumimoji="1" lang="en-US" altLang="zh-CN" dirty="0" err="1"/>
              <a:t>ConsumerB</a:t>
            </a:r>
            <a:r>
              <a:rPr kumimoji="1" lang="zh-CN" altLang="en-US" dirty="0"/>
              <a:t>，再启动</a:t>
            </a:r>
            <a:r>
              <a:rPr kumimoji="1" lang="en-US" altLang="zh-CN" dirty="0" err="1"/>
              <a:t>ConsumerA</a:t>
            </a:r>
            <a:r>
              <a:rPr kumimoji="1" lang="zh-CN" altLang="en-US" dirty="0"/>
              <a:t>，然后</a:t>
            </a:r>
            <a:r>
              <a:rPr kumimoji="1" lang="en-US" altLang="zh-CN" dirty="0"/>
              <a:t>Producer</a:t>
            </a:r>
            <a:r>
              <a:rPr kumimoji="1" lang="zh-CN" altLang="en-US" dirty="0"/>
              <a:t>往</a:t>
            </a:r>
            <a:r>
              <a:rPr kumimoji="1" lang="en-US" altLang="zh-CN" dirty="0"/>
              <a:t>Topic1</a:t>
            </a:r>
            <a:r>
              <a:rPr kumimoji="1" lang="zh-CN" altLang="en-US" dirty="0"/>
              <a:t>发送</a:t>
            </a:r>
            <a:r>
              <a:rPr kumimoji="1" lang="en-US" altLang="zh-CN" dirty="0"/>
              <a:t>tag1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tag2</a:t>
            </a:r>
            <a:r>
              <a:rPr kumimoji="1" lang="zh-CN" altLang="en-US" dirty="0"/>
              <a:t>，</a:t>
            </a:r>
            <a:r>
              <a:rPr kumimoji="1" lang="en-US" altLang="zh-CN" dirty="0"/>
              <a:t>tag3</a:t>
            </a:r>
            <a:r>
              <a:rPr kumimoji="1" lang="zh-CN" altLang="en-US" dirty="0"/>
              <a:t>的消息各</a:t>
            </a:r>
            <a:r>
              <a:rPr kumimoji="1" lang="en-US" altLang="zh-CN" dirty="0"/>
              <a:t>N</a:t>
            </a:r>
            <a:r>
              <a:rPr kumimoji="1" lang="zh-CN" altLang="en-US" dirty="0"/>
              <a:t>条，结果发现</a:t>
            </a:r>
            <a:r>
              <a:rPr kumimoji="1" lang="en-US" altLang="zh-CN" dirty="0" err="1"/>
              <a:t>ConsumerA</a:t>
            </a:r>
            <a:r>
              <a:rPr kumimoji="1" lang="zh-CN" altLang="en-US" dirty="0"/>
              <a:t>成功消费</a:t>
            </a:r>
            <a:r>
              <a:rPr kumimoji="1" lang="en-US" altLang="zh-CN" dirty="0"/>
              <a:t>tag1</a:t>
            </a:r>
            <a:r>
              <a:rPr kumimoji="1" lang="zh-CN" altLang="en-US" dirty="0"/>
              <a:t>和</a:t>
            </a:r>
            <a:r>
              <a:rPr kumimoji="1" lang="en-US" altLang="zh-CN" dirty="0"/>
              <a:t>tag2</a:t>
            </a:r>
            <a:r>
              <a:rPr kumimoji="1" lang="zh-CN" altLang="en-US" dirty="0"/>
              <a:t>的（部分）消息，</a:t>
            </a:r>
            <a:r>
              <a:rPr kumimoji="1" lang="en-US" altLang="zh-CN" dirty="0" err="1"/>
              <a:t>ConsumerB</a:t>
            </a:r>
            <a:r>
              <a:rPr kumimoji="1" lang="zh-CN" altLang="en-US" dirty="0"/>
              <a:t>没有消费</a:t>
            </a:r>
            <a:r>
              <a:rPr kumimoji="1" lang="en-US" altLang="zh-CN" dirty="0"/>
              <a:t>tag3</a:t>
            </a:r>
            <a:r>
              <a:rPr kumimoji="1" lang="zh-CN" altLang="en-US" dirty="0"/>
              <a:t>的消息，但是</a:t>
            </a:r>
            <a:r>
              <a:rPr kumimoji="1" lang="en-US" altLang="zh-CN" dirty="0"/>
              <a:t>Broker</a:t>
            </a:r>
            <a:r>
              <a:rPr kumimoji="1" lang="zh-CN" altLang="en-US" dirty="0"/>
              <a:t>中</a:t>
            </a:r>
            <a:r>
              <a:rPr kumimoji="1" lang="en-US" altLang="zh-CN" dirty="0"/>
              <a:t>tag3</a:t>
            </a:r>
            <a:r>
              <a:rPr kumimoji="1" lang="zh-CN" altLang="en-US" dirty="0"/>
              <a:t>消息的状态是</a:t>
            </a:r>
            <a:r>
              <a:rPr kumimoji="1" lang="en-US" altLang="zh-CN" dirty="0" err="1"/>
              <a:t>consumerd_but_filtered</a:t>
            </a:r>
            <a:r>
              <a:rPr kumimoji="1" lang="zh-CN" altLang="en-US" dirty="0"/>
              <a:t>（消费但是被过滤，可以理解为被丢弃）。此时关闭</a:t>
            </a:r>
            <a:r>
              <a:rPr kumimoji="1" lang="en-US" altLang="zh-CN" dirty="0" err="1"/>
              <a:t>ConsumerA</a:t>
            </a:r>
            <a:r>
              <a:rPr kumimoji="1" lang="en-US" altLang="zh-CN" dirty="0"/>
              <a:t>,</a:t>
            </a:r>
            <a:r>
              <a:rPr kumimoji="1" lang="zh-CN" altLang="en-US" dirty="0"/>
              <a:t>重启</a:t>
            </a:r>
            <a:r>
              <a:rPr kumimoji="1" lang="en-US" altLang="zh-CN" dirty="0" err="1"/>
              <a:t>ConsumerB</a:t>
            </a:r>
            <a:r>
              <a:rPr kumimoji="1" lang="zh-CN" altLang="en-US" dirty="0"/>
              <a:t>，</a:t>
            </a:r>
            <a:r>
              <a:rPr kumimoji="1" lang="en-US" altLang="zh-CN" dirty="0"/>
              <a:t>tag3</a:t>
            </a:r>
            <a:r>
              <a:rPr kumimoji="1" lang="zh-CN" altLang="en-US" dirty="0"/>
              <a:t>的消息依然不能被重新消费。</a:t>
            </a:r>
            <a:endParaRPr kumimoji="1" lang="en-US" altLang="zh-CN" dirty="0"/>
          </a:p>
          <a:p>
            <a:r>
              <a:rPr kumimoji="1" lang="zh-CN" altLang="en-US" dirty="0"/>
              <a:t>原因：</a:t>
            </a:r>
            <a:r>
              <a:rPr kumimoji="1" lang="en-US" altLang="zh-CN" dirty="0"/>
              <a:t>C</a:t>
            </a:r>
            <a:r>
              <a:rPr lang="en" altLang="zh-CN" dirty="0" err="1"/>
              <a:t>onsumer</a:t>
            </a:r>
            <a:r>
              <a:rPr lang="zh-CN" altLang="en-US" dirty="0"/>
              <a:t>订阅时，会将订阅信息注册到到服务端。后启动的</a:t>
            </a:r>
            <a:r>
              <a:rPr lang="en-US" altLang="zh-CN" dirty="0"/>
              <a:t>consumer</a:t>
            </a:r>
            <a:r>
              <a:rPr lang="zh-CN" altLang="en-US" dirty="0"/>
              <a:t>的</a:t>
            </a:r>
            <a:r>
              <a:rPr lang="en-US" altLang="zh-CN" dirty="0"/>
              <a:t>tag</a:t>
            </a:r>
            <a:r>
              <a:rPr lang="zh-CN" altLang="en-US" dirty="0"/>
              <a:t>覆盖了先启动的</a:t>
            </a:r>
            <a:r>
              <a:rPr lang="en-US" altLang="zh-CN" dirty="0"/>
              <a:t>Consumer</a:t>
            </a:r>
            <a:r>
              <a:rPr lang="zh-CN" altLang="en-US" dirty="0"/>
              <a:t>的</a:t>
            </a:r>
            <a:r>
              <a:rPr lang="en-US" altLang="zh-CN" dirty="0"/>
              <a:t>tag</a:t>
            </a:r>
            <a:r>
              <a:rPr lang="zh-CN" altLang="en-US" dirty="0"/>
              <a:t>，即同一个</a:t>
            </a:r>
            <a:r>
              <a:rPr lang="en-US" altLang="zh-CN" dirty="0"/>
              <a:t>Consumer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r>
              <a:rPr lang="zh-CN" altLang="en-US" dirty="0"/>
              <a:t>的订阅关系只有一个。消息消费时，</a:t>
            </a:r>
            <a:r>
              <a:rPr lang="en-US" altLang="zh-CN" dirty="0"/>
              <a:t>broker</a:t>
            </a:r>
            <a:r>
              <a:rPr lang="zh-CN" altLang="en-US" dirty="0"/>
              <a:t>会根据</a:t>
            </a:r>
            <a:r>
              <a:rPr lang="en-US" altLang="zh-CN" dirty="0"/>
              <a:t>Consumer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r>
              <a:rPr lang="zh-CN" altLang="en-US" dirty="0"/>
              <a:t>订阅的</a:t>
            </a:r>
            <a:r>
              <a:rPr lang="en-US" altLang="zh-CN" dirty="0"/>
              <a:t>tag</a:t>
            </a:r>
            <a:r>
              <a:rPr lang="zh-CN" altLang="en-US" dirty="0"/>
              <a:t>进行过滤，导致</a:t>
            </a:r>
            <a:r>
              <a:rPr lang="en-US" altLang="zh-CN" dirty="0"/>
              <a:t>tag3</a:t>
            </a:r>
            <a:r>
              <a:rPr lang="zh-CN" altLang="en-US" dirty="0"/>
              <a:t>的消息被成功消费，但是被</a:t>
            </a:r>
            <a:r>
              <a:rPr lang="en-US" altLang="zh-CN" dirty="0"/>
              <a:t>broker</a:t>
            </a:r>
            <a:r>
              <a:rPr lang="zh-CN" altLang="en-US" dirty="0"/>
              <a:t>过滤。</a:t>
            </a:r>
            <a:r>
              <a:rPr lang="en-US" altLang="zh-CN" dirty="0" err="1"/>
              <a:t>ConsumerA</a:t>
            </a:r>
            <a:r>
              <a:rPr lang="zh-CN" altLang="en-US" dirty="0"/>
              <a:t>（假设分配</a:t>
            </a:r>
            <a:r>
              <a:rPr lang="en-US" altLang="zh-CN" dirty="0"/>
              <a:t>queue1</a:t>
            </a:r>
            <a:r>
              <a:rPr lang="zh-CN" altLang="en-US" dirty="0"/>
              <a:t>）拉取到</a:t>
            </a:r>
            <a:r>
              <a:rPr lang="en-US" altLang="zh-CN" dirty="0"/>
              <a:t>tag1</a:t>
            </a:r>
            <a:r>
              <a:rPr lang="zh-CN" altLang="en-US" dirty="0"/>
              <a:t>和</a:t>
            </a:r>
            <a:r>
              <a:rPr lang="en-US" altLang="zh-CN" dirty="0"/>
              <a:t>tag2</a:t>
            </a:r>
            <a:r>
              <a:rPr lang="zh-CN" altLang="en-US" dirty="0"/>
              <a:t>的消息，在</a:t>
            </a:r>
            <a:r>
              <a:rPr lang="en-US" altLang="zh-CN" dirty="0"/>
              <a:t>consumer</a:t>
            </a:r>
            <a:r>
              <a:rPr lang="zh-CN" altLang="en-US" dirty="0"/>
              <a:t>过滤时发现</a:t>
            </a:r>
            <a:r>
              <a:rPr lang="en-US" altLang="zh-CN" dirty="0"/>
              <a:t>tag</a:t>
            </a:r>
            <a:r>
              <a:rPr lang="zh-CN" altLang="en-US" dirty="0"/>
              <a:t>符合，消费成功。</a:t>
            </a:r>
            <a:r>
              <a:rPr lang="en-US" altLang="zh-CN" dirty="0" err="1"/>
              <a:t>ConsumerB</a:t>
            </a:r>
            <a:r>
              <a:rPr lang="zh-CN" altLang="en-US" dirty="0"/>
              <a:t>（假设分配到</a:t>
            </a:r>
            <a:r>
              <a:rPr lang="en-US" altLang="zh-CN" dirty="0"/>
              <a:t>queue2</a:t>
            </a:r>
            <a:r>
              <a:rPr lang="zh-CN" altLang="en-US" dirty="0"/>
              <a:t>）拉取到</a:t>
            </a:r>
            <a:r>
              <a:rPr lang="en-US" altLang="zh-CN" dirty="0"/>
              <a:t>tag1</a:t>
            </a:r>
            <a:r>
              <a:rPr lang="zh-CN" altLang="en-US" dirty="0"/>
              <a:t>和</a:t>
            </a:r>
            <a:r>
              <a:rPr lang="en-US" altLang="zh-CN" dirty="0"/>
              <a:t>tag2</a:t>
            </a:r>
            <a:r>
              <a:rPr lang="zh-CN" altLang="en-US" dirty="0"/>
              <a:t>的消息， 但是在</a:t>
            </a:r>
            <a:r>
              <a:rPr lang="en-US" altLang="zh-CN" dirty="0"/>
              <a:t>consumer</a:t>
            </a:r>
            <a:r>
              <a:rPr lang="zh-CN" altLang="en-US" dirty="0"/>
              <a:t>过滤时发现不是</a:t>
            </a:r>
            <a:r>
              <a:rPr lang="en-US" altLang="zh-CN" dirty="0"/>
              <a:t>tag3</a:t>
            </a:r>
            <a:r>
              <a:rPr lang="zh-CN" altLang="en-US" dirty="0"/>
              <a:t>，直接丢弃。导致</a:t>
            </a:r>
            <a:r>
              <a:rPr lang="en-US" altLang="zh-CN" dirty="0"/>
              <a:t>Topic1</a:t>
            </a:r>
            <a:r>
              <a:rPr lang="zh-CN" altLang="en-US" dirty="0"/>
              <a:t>的</a:t>
            </a:r>
            <a:r>
              <a:rPr lang="en-US" altLang="zh-CN" dirty="0"/>
              <a:t>tag3</a:t>
            </a:r>
            <a:r>
              <a:rPr lang="zh-CN" altLang="en-US" dirty="0"/>
              <a:t>消息全部被过滤，而</a:t>
            </a:r>
            <a:r>
              <a:rPr lang="en-US" altLang="zh-CN" dirty="0"/>
              <a:t>queue2</a:t>
            </a:r>
            <a:r>
              <a:rPr lang="zh-CN" altLang="en-US" dirty="0"/>
              <a:t>的</a:t>
            </a:r>
            <a:r>
              <a:rPr lang="en-US" altLang="zh-CN" dirty="0"/>
              <a:t>tag1</a:t>
            </a:r>
            <a:r>
              <a:rPr lang="zh-CN" altLang="en-US" dirty="0"/>
              <a:t>和</a:t>
            </a:r>
            <a:r>
              <a:rPr lang="en-US" altLang="zh-CN" dirty="0"/>
              <a:t>tag2</a:t>
            </a:r>
            <a:r>
              <a:rPr lang="zh-CN" altLang="en-US" dirty="0"/>
              <a:t>的消息也没有被消费。</a:t>
            </a:r>
            <a:endParaRPr lang="en-US" altLang="zh-CN" dirty="0"/>
          </a:p>
          <a:p>
            <a:r>
              <a:rPr lang="zh-CN" altLang="en-US" dirty="0"/>
              <a:t>阿里云上提到同一个消费者</a:t>
            </a:r>
            <a:r>
              <a:rPr lang="en" altLang="zh-CN" dirty="0"/>
              <a:t>Group ID</a:t>
            </a:r>
            <a:r>
              <a:rPr lang="zh-CN" altLang="en-US" dirty="0"/>
              <a:t>下所有</a:t>
            </a:r>
            <a:r>
              <a:rPr lang="en" altLang="zh-CN" dirty="0"/>
              <a:t>Consumer</a:t>
            </a:r>
            <a:r>
              <a:rPr lang="zh-CN" altLang="en-US" dirty="0"/>
              <a:t>实例所订阅的</a:t>
            </a:r>
            <a:r>
              <a:rPr lang="en" altLang="zh-CN" dirty="0"/>
              <a:t>Topic</a:t>
            </a:r>
            <a:r>
              <a:rPr lang="zh-CN" altLang="en" dirty="0"/>
              <a:t>、</a:t>
            </a:r>
            <a:r>
              <a:rPr lang="en" altLang="zh-CN" dirty="0"/>
              <a:t>Group ID</a:t>
            </a:r>
            <a:r>
              <a:rPr lang="zh-CN" altLang="en" dirty="0"/>
              <a:t>、</a:t>
            </a:r>
            <a:r>
              <a:rPr lang="en" altLang="zh-CN" dirty="0"/>
              <a:t>Tag</a:t>
            </a:r>
            <a:r>
              <a:rPr lang="zh-CN" altLang="en-US" dirty="0"/>
              <a:t>必须完全一致，否则消息消费的逻辑就会混乱，甚至导致消息丢失。</a:t>
            </a:r>
            <a:r>
              <a:rPr lang="en" altLang="zh-CN" dirty="0"/>
              <a:t> </a:t>
            </a:r>
            <a:r>
              <a:rPr lang="en" altLang="zh-CN" dirty="0">
                <a:hlinkClick r:id="rId2"/>
              </a:rPr>
              <a:t>https://help.aliyun.com/document_detail/43523.html?spm=a2c4g.11186623.4.1.179338cbbwlJXC</a:t>
            </a:r>
            <a:endParaRPr lang="en" altLang="zh-CN" dirty="0"/>
          </a:p>
          <a:p>
            <a:r>
              <a:rPr lang="zh-CN" altLang="en-US" dirty="0"/>
              <a:t>同时阿里云建议</a:t>
            </a:r>
            <a:r>
              <a:rPr lang="en" altLang="zh-CN" dirty="0"/>
              <a:t>Topic</a:t>
            </a:r>
            <a:r>
              <a:rPr lang="zh-CN" altLang="en-US" dirty="0"/>
              <a:t>与</a:t>
            </a:r>
            <a:r>
              <a:rPr lang="en" altLang="zh-CN" dirty="0"/>
              <a:t>Tag</a:t>
            </a:r>
            <a:r>
              <a:rPr lang="zh-CN" altLang="en-US" dirty="0"/>
              <a:t>最佳实践是</a:t>
            </a:r>
            <a:r>
              <a:rPr lang="en" altLang="zh-CN" dirty="0"/>
              <a:t>Topic</a:t>
            </a:r>
            <a:r>
              <a:rPr lang="zh-CN" altLang="en-US" dirty="0"/>
              <a:t>是一级分类，而</a:t>
            </a:r>
            <a:r>
              <a:rPr lang="en" altLang="zh-CN" dirty="0"/>
              <a:t>Tag</a:t>
            </a:r>
            <a:r>
              <a:rPr lang="zh-CN" altLang="en-US" dirty="0"/>
              <a:t>是二级分类。比如订单创建是</a:t>
            </a:r>
            <a:r>
              <a:rPr lang="en-US" altLang="zh-CN" dirty="0"/>
              <a:t>topic-order-create</a:t>
            </a:r>
            <a:r>
              <a:rPr lang="zh-CN" altLang="en-US" dirty="0"/>
              <a:t>，但是女性订单是</a:t>
            </a:r>
            <a:r>
              <a:rPr lang="en-US" altLang="zh-CN" dirty="0" err="1"/>
              <a:t>tagWomen</a:t>
            </a:r>
            <a:r>
              <a:rPr lang="zh-CN" altLang="en-US" dirty="0"/>
              <a:t>，小孩订单是</a:t>
            </a:r>
            <a:r>
              <a:rPr lang="en-US" altLang="zh-CN" dirty="0" err="1"/>
              <a:t>tagKid</a:t>
            </a:r>
            <a:r>
              <a:rPr lang="zh-CN" altLang="en-US" dirty="0"/>
              <a:t>，宠物订单是</a:t>
            </a:r>
            <a:r>
              <a:rPr lang="en-US" altLang="zh-CN" dirty="0" err="1"/>
              <a:t>tagPet</a:t>
            </a:r>
            <a:r>
              <a:rPr lang="zh-CN" altLang="en-US" dirty="0"/>
              <a:t>。同时这</a:t>
            </a:r>
            <a:r>
              <a:rPr lang="en-US" altLang="zh-CN" dirty="0"/>
              <a:t>3</a:t>
            </a:r>
            <a:r>
              <a:rPr lang="zh-CN" altLang="en-US" dirty="0"/>
              <a:t>种订单要用不同的</a:t>
            </a:r>
            <a:r>
              <a:rPr lang="en-US" altLang="zh-CN" dirty="0" err="1"/>
              <a:t>ConsumerGroup</a:t>
            </a:r>
            <a:r>
              <a:rPr lang="zh-CN" altLang="en-US" dirty="0"/>
              <a:t>去消费。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   </a:t>
            </a:r>
            <a:r>
              <a:rPr lang="en-US" altLang="zh-CN" dirty="0">
                <a:hlinkClick r:id="rId3"/>
              </a:rPr>
              <a:t>https://help.aliyun.com/document_detail/95837.html?spm=a2c4g.11186623.6.730.7bd353981tHGJT</a:t>
            </a:r>
            <a:endParaRPr lang="en-US" altLang="zh-CN" dirty="0"/>
          </a:p>
          <a:p>
            <a:r>
              <a:rPr lang="zh-CN" altLang="en-US" dirty="0"/>
              <a:t>个人建议直接用多个</a:t>
            </a:r>
            <a:r>
              <a:rPr lang="en-US" altLang="zh-CN" dirty="0"/>
              <a:t>topic</a:t>
            </a:r>
            <a:r>
              <a:rPr lang="zh-CN" altLang="en-US" dirty="0"/>
              <a:t>区分就好，多个</a:t>
            </a:r>
            <a:r>
              <a:rPr lang="en-US" altLang="zh-CN" dirty="0"/>
              <a:t>topic</a:t>
            </a:r>
            <a:r>
              <a:rPr lang="zh-CN" altLang="en-US" dirty="0"/>
              <a:t>对</a:t>
            </a:r>
            <a:r>
              <a:rPr lang="en-US" altLang="zh-CN" dirty="0" err="1"/>
              <a:t>RocketMQ</a:t>
            </a:r>
            <a:r>
              <a:rPr lang="zh-CN" altLang="en-US" dirty="0"/>
              <a:t>并没有太大的性能问题。</a:t>
            </a:r>
          </a:p>
          <a:p>
            <a:endParaRPr lang="en-US" altLang="zh-CN" dirty="0"/>
          </a:p>
          <a:p>
            <a:endParaRPr lang="zh-CN" altLang="en-US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8997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47197F-2F66-3B42-8078-0CD639AFC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延迟消息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43B139-4D01-8C40-8CC0-AD4696002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3166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ED9C40-180B-8D40-89A0-941207867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事务消息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06135D-D294-0E40-B41B-8036DE1D0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03667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913AE2-AC33-9149-966D-E50C42CF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负载均衡机制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90FC5C-9645-6F41-83AB-4707FC922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6558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409E60-AE0B-F440-9B7F-730A06746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什么是</a:t>
            </a:r>
            <a:r>
              <a:rPr kumimoji="1" lang="en-US" altLang="zh-CN" dirty="0" err="1"/>
              <a:t>RocketMQ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11AE4B-9C6A-C642-8595-57F111C2D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RcoketMQ</a:t>
            </a:r>
            <a:r>
              <a:rPr lang="en-US" altLang="zh-CN" dirty="0"/>
              <a:t> </a:t>
            </a:r>
            <a:r>
              <a:rPr lang="zh-CN" altLang="en-US" dirty="0"/>
              <a:t>是一款低延迟、高可靠、可伸缩、易于使用的消息中间件</a:t>
            </a:r>
            <a:endParaRPr lang="en-US" altLang="zh-CN" dirty="0"/>
          </a:p>
          <a:p>
            <a:r>
              <a:rPr lang="en-US" altLang="zh-CN" dirty="0" err="1"/>
              <a:t>RockeMQ</a:t>
            </a:r>
            <a:r>
              <a:rPr lang="zh-CN" altLang="en-US" dirty="0"/>
              <a:t>使用场景：解耦，异步，消峰，消息分发</a:t>
            </a:r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0855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9226ED-61C1-F845-8DA6-35D525BDB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Broker</a:t>
            </a:r>
            <a:r>
              <a:rPr kumimoji="1" lang="zh-CN" altLang="en-US" dirty="0"/>
              <a:t>存储机制</a:t>
            </a:r>
            <a:r>
              <a:rPr kumimoji="1" lang="en-US" altLang="zh-CN" dirty="0"/>
              <a:t>—</a:t>
            </a:r>
            <a:r>
              <a:rPr kumimoji="1" lang="zh-CN" altLang="en-US" dirty="0"/>
              <a:t>文件结构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7E5545A-85CE-9646-A0B6-2F6F3F188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24947"/>
            <a:ext cx="8840788" cy="5346441"/>
          </a:xfrm>
        </p:spPr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 algn="ctr">
              <a:buNone/>
            </a:pPr>
            <a:r>
              <a:rPr lang="en-US" altLang="zh-CN" dirty="0"/>
              <a:t>Broker</a:t>
            </a:r>
            <a:r>
              <a:rPr lang="zh-CN" altLang="en-US" dirty="0"/>
              <a:t> 文件存储结构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602B312-5BB2-524F-9EE6-17AE08FE7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052" y="1425899"/>
            <a:ext cx="7870759" cy="410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6383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9E2337-5E9D-CF43-B6E0-EC2E6CECD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Broker</a:t>
            </a:r>
            <a:r>
              <a:rPr kumimoji="1" lang="zh-CN" altLang="en-US" dirty="0"/>
              <a:t>存储机制</a:t>
            </a:r>
            <a:r>
              <a:rPr kumimoji="1" lang="en-US" altLang="zh-CN" dirty="0"/>
              <a:t>—</a:t>
            </a:r>
            <a:r>
              <a:rPr kumimoji="1" lang="zh-CN" altLang="en-US" dirty="0"/>
              <a:t>结构图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B29AE1E-E979-4F4A-AEFA-4B62577206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9462" y="2133600"/>
            <a:ext cx="5754902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036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E904DF-4583-CC4B-8656-5E49DEFF8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Broker</a:t>
            </a:r>
            <a:r>
              <a:rPr kumimoji="1" lang="zh-CN" altLang="en-US" dirty="0"/>
              <a:t>存储机制</a:t>
            </a:r>
            <a:r>
              <a:rPr kumimoji="1" lang="en-US" altLang="zh-CN" dirty="0"/>
              <a:t>--</a:t>
            </a:r>
            <a:r>
              <a:rPr kumimoji="1" lang="en-US" altLang="zh-CN" dirty="0" err="1"/>
              <a:t>CommitLog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9FAAC7-360C-CF4D-B083-48EDC873B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消息真正的物理存储文件。每个文件大小为</a:t>
            </a:r>
            <a:r>
              <a:rPr kumimoji="1" lang="en-US" altLang="zh-CN" dirty="0"/>
              <a:t>1G</a:t>
            </a:r>
            <a:r>
              <a:rPr kumimoji="1" lang="zh-CN" altLang="en-US" dirty="0"/>
              <a:t>，文件名为起始</a:t>
            </a:r>
            <a:r>
              <a:rPr kumimoji="1" lang="en-US" altLang="zh-CN" dirty="0"/>
              <a:t>offset</a:t>
            </a:r>
            <a:r>
              <a:rPr kumimoji="1" lang="zh-CN" altLang="en-US" dirty="0"/>
              <a:t>。被</a:t>
            </a:r>
            <a:r>
              <a:rPr kumimoji="1" lang="en-US" altLang="zh-CN" dirty="0"/>
              <a:t>broker</a:t>
            </a:r>
            <a:r>
              <a:rPr kumimoji="1" lang="zh-CN" altLang="en-US" dirty="0"/>
              <a:t>上的所有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的所有队列共享。</a:t>
            </a:r>
            <a:endParaRPr kumimoji="1" lang="en-US" altLang="zh-CN" dirty="0"/>
          </a:p>
          <a:p>
            <a:r>
              <a:rPr kumimoji="1" lang="en-US" altLang="zh-CN" dirty="0"/>
              <a:t>Broker</a:t>
            </a:r>
            <a:r>
              <a:rPr kumimoji="1" lang="zh-CN" altLang="en-US" dirty="0"/>
              <a:t>启动时会对</a:t>
            </a:r>
            <a:r>
              <a:rPr kumimoji="1" lang="en-US" altLang="zh-CN" dirty="0" err="1"/>
              <a:t>commitlog</a:t>
            </a:r>
            <a:r>
              <a:rPr kumimoji="1" lang="zh-CN" altLang="en-US" dirty="0"/>
              <a:t>目录下的所有文件按文件名进行排序并加载（采用</a:t>
            </a:r>
            <a:r>
              <a:rPr kumimoji="1" lang="en-US" altLang="zh-CN" dirty="0"/>
              <a:t>MMAP+</a:t>
            </a:r>
            <a:r>
              <a:rPr kumimoji="1" lang="zh-CN" altLang="en-US" dirty="0"/>
              <a:t>操作系统</a:t>
            </a:r>
            <a:r>
              <a:rPr kumimoji="1" lang="en-US" altLang="zh-CN" dirty="0" err="1"/>
              <a:t>pagecache</a:t>
            </a:r>
            <a:r>
              <a:rPr kumimoji="1" lang="zh-CN" altLang="en-US" dirty="0"/>
              <a:t>的形式）。</a:t>
            </a:r>
            <a:endParaRPr kumimoji="1" lang="en-US" altLang="zh-CN" dirty="0"/>
          </a:p>
          <a:p>
            <a:r>
              <a:rPr kumimoji="1" lang="zh-CN" altLang="en-US" dirty="0"/>
              <a:t>在</a:t>
            </a:r>
            <a:r>
              <a:rPr kumimoji="1" lang="en-US" altLang="zh-CN" dirty="0" err="1"/>
              <a:t>commitlog</a:t>
            </a:r>
            <a:r>
              <a:rPr kumimoji="1" lang="zh-CN" altLang="en-US" dirty="0"/>
              <a:t>文件中，一条消息的长度是不固定的，为了保证性能，</a:t>
            </a:r>
            <a:r>
              <a:rPr kumimoji="1" lang="en-US" altLang="zh-CN" dirty="0" err="1"/>
              <a:t>RocketMQ</a:t>
            </a:r>
            <a:r>
              <a:rPr kumimoji="1" lang="zh-CN" altLang="en-US" dirty="0"/>
              <a:t>采用了顺序写</a:t>
            </a:r>
            <a:r>
              <a:rPr kumimoji="1" lang="en-US" altLang="zh-CN" dirty="0"/>
              <a:t>+</a:t>
            </a:r>
            <a:r>
              <a:rPr kumimoji="1" lang="zh-CN" altLang="en-US" dirty="0"/>
              <a:t>随机读的形式。</a:t>
            </a:r>
            <a:r>
              <a:rPr kumimoji="1" lang="en-US" altLang="zh-CN" dirty="0" err="1"/>
              <a:t>commitlog</a:t>
            </a:r>
            <a:r>
              <a:rPr kumimoji="1" lang="zh-CN" altLang="en-US" dirty="0"/>
              <a:t>里存放了</a:t>
            </a:r>
            <a:r>
              <a:rPr lang="zh-CN" altLang="en-US" dirty="0"/>
              <a:t>了</a:t>
            </a:r>
            <a:r>
              <a:rPr lang="en-US" altLang="zh-CN" dirty="0"/>
              <a:t>Consume Queues </a:t>
            </a:r>
            <a:r>
              <a:rPr lang="zh-CN" altLang="en-US" dirty="0"/>
              <a:t>、</a:t>
            </a:r>
            <a:r>
              <a:rPr lang="en-US" altLang="zh-CN" dirty="0"/>
              <a:t>Message key</a:t>
            </a:r>
            <a:r>
              <a:rPr lang="zh-CN" altLang="en-US" dirty="0"/>
              <a:t>、</a:t>
            </a:r>
            <a:r>
              <a:rPr lang="en-US" altLang="zh-CN" dirty="0"/>
              <a:t>Tag </a:t>
            </a:r>
            <a:r>
              <a:rPr lang="zh-CN" altLang="en-US" dirty="0"/>
              <a:t>等所有信息，读取时需要</a:t>
            </a:r>
            <a:r>
              <a:rPr lang="en-US" altLang="zh-CN" dirty="0" err="1"/>
              <a:t>consumequeue</a:t>
            </a:r>
            <a:r>
              <a:rPr lang="zh-CN" altLang="en-US" dirty="0"/>
              <a:t>来提供消息在</a:t>
            </a:r>
            <a:r>
              <a:rPr lang="en-US" altLang="zh-CN" dirty="0" err="1"/>
              <a:t>commitlog</a:t>
            </a:r>
            <a:r>
              <a:rPr lang="zh-CN" altLang="en-US" dirty="0"/>
              <a:t>的真实物理偏移量。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929536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3CBD87-913C-E946-B097-9166C84EF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Broker</a:t>
            </a:r>
            <a:r>
              <a:rPr kumimoji="1" lang="zh-CN" altLang="en-US" dirty="0"/>
              <a:t>存储机制</a:t>
            </a:r>
            <a:r>
              <a:rPr kumimoji="1" lang="en-US" altLang="zh-CN" dirty="0"/>
              <a:t>--</a:t>
            </a:r>
            <a:r>
              <a:rPr kumimoji="1" lang="en-US" altLang="zh-CN" dirty="0" err="1"/>
              <a:t>CosumeQueue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5FD703-A375-9145-81FD-018EED598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Consumequeue</a:t>
            </a:r>
            <a:r>
              <a:rPr kumimoji="1" lang="zh-CN" altLang="en-US" dirty="0"/>
              <a:t>文件格式为</a:t>
            </a:r>
            <a:r>
              <a:rPr kumimoji="1" lang="en-US" altLang="zh-CN" dirty="0"/>
              <a:t>30w</a:t>
            </a:r>
            <a:r>
              <a:rPr kumimoji="1" lang="zh-CN" altLang="en-US" dirty="0"/>
              <a:t>条固定格式的记录，每条记录</a:t>
            </a:r>
            <a:r>
              <a:rPr kumimoji="1" lang="en-US" altLang="zh-CN" dirty="0"/>
              <a:t>20</a:t>
            </a:r>
            <a:r>
              <a:rPr kumimoji="1" lang="zh-CN" altLang="en-US" dirty="0"/>
              <a:t>字节，分别为</a:t>
            </a:r>
            <a:endParaRPr kumimoji="1" lang="en-US" altLang="zh-CN" dirty="0"/>
          </a:p>
          <a:p>
            <a:r>
              <a:rPr lang="en-US" altLang="zh-CN" dirty="0"/>
              <a:t>physical offset </a:t>
            </a:r>
            <a:r>
              <a:rPr lang="zh-CN" altLang="en-US" dirty="0"/>
              <a:t>，消息在</a:t>
            </a:r>
            <a:r>
              <a:rPr lang="en-US" altLang="zh-CN" dirty="0" err="1"/>
              <a:t>commitlog</a:t>
            </a:r>
            <a:r>
              <a:rPr lang="zh-CN" altLang="en-US" dirty="0"/>
              <a:t>的起始物理偏移量</a:t>
            </a:r>
            <a:r>
              <a:rPr lang="en-US" altLang="zh-CN" dirty="0"/>
              <a:t>, 8</a:t>
            </a:r>
            <a:r>
              <a:rPr lang="zh-CN" altLang="en-US" dirty="0"/>
              <a:t>字节（</a:t>
            </a:r>
            <a:r>
              <a:rPr lang="en-US" altLang="zh-CN" dirty="0"/>
              <a:t>Long</a:t>
            </a:r>
            <a:r>
              <a:rPr lang="zh-CN" altLang="en-US" dirty="0"/>
              <a:t>）</a:t>
            </a:r>
          </a:p>
          <a:p>
            <a:r>
              <a:rPr lang="en-US" altLang="zh-CN" dirty="0"/>
              <a:t>size </a:t>
            </a:r>
            <a:r>
              <a:rPr lang="zh-CN" altLang="en-US" dirty="0"/>
              <a:t>消息大小，</a:t>
            </a:r>
            <a:r>
              <a:rPr lang="en-US" altLang="zh-CN" dirty="0"/>
              <a:t>4</a:t>
            </a:r>
            <a:r>
              <a:rPr lang="zh-CN" altLang="en-US" dirty="0"/>
              <a:t>字节（</a:t>
            </a:r>
            <a:r>
              <a:rPr lang="en-US" altLang="zh-CN" dirty="0"/>
              <a:t>Integer</a:t>
            </a:r>
            <a:r>
              <a:rPr lang="zh-CN" altLang="en-US" dirty="0"/>
              <a:t>）</a:t>
            </a:r>
          </a:p>
          <a:p>
            <a:r>
              <a:rPr lang="en-US" altLang="zh-CN" dirty="0"/>
              <a:t>Tags</a:t>
            </a:r>
            <a:r>
              <a:rPr lang="zh-CN" altLang="en-US" dirty="0"/>
              <a:t> </a:t>
            </a:r>
            <a:r>
              <a:rPr lang="en-US" altLang="zh-CN" dirty="0" err="1"/>
              <a:t>hashcode</a:t>
            </a:r>
            <a:r>
              <a:rPr lang="en-US" altLang="zh-CN" dirty="0"/>
              <a:t> </a:t>
            </a:r>
            <a:r>
              <a:rPr lang="zh-CN" altLang="en-US" dirty="0"/>
              <a:t>消息</a:t>
            </a:r>
            <a:r>
              <a:rPr lang="en-US" altLang="zh-CN" dirty="0"/>
              <a:t>tag</a:t>
            </a:r>
            <a:r>
              <a:rPr lang="zh-CN" altLang="en-US" dirty="0"/>
              <a:t>的</a:t>
            </a:r>
            <a:r>
              <a:rPr lang="en-US" altLang="zh-CN" dirty="0"/>
              <a:t>hash</a:t>
            </a:r>
            <a:r>
              <a:rPr lang="zh-CN" altLang="en-US" dirty="0"/>
              <a:t>值，</a:t>
            </a:r>
            <a:r>
              <a:rPr lang="en-US" altLang="zh-CN" dirty="0"/>
              <a:t>8</a:t>
            </a:r>
            <a:r>
              <a:rPr lang="zh-CN" altLang="en-US" dirty="0"/>
              <a:t>字节（</a:t>
            </a:r>
            <a:r>
              <a:rPr lang="en-US" altLang="zh-CN" dirty="0"/>
              <a:t>Long</a:t>
            </a:r>
            <a:r>
              <a:rPr lang="zh-CN" altLang="en-US" dirty="0"/>
              <a:t>）（为什么是</a:t>
            </a:r>
            <a:r>
              <a:rPr lang="en-US" altLang="zh-CN" dirty="0"/>
              <a:t>8</a:t>
            </a:r>
            <a:r>
              <a:rPr lang="zh-CN" altLang="en-US" dirty="0"/>
              <a:t>字节不是</a:t>
            </a:r>
            <a:r>
              <a:rPr lang="en-US" altLang="zh-CN" dirty="0"/>
              <a:t>4</a:t>
            </a:r>
            <a:r>
              <a:rPr lang="zh-CN" altLang="en-US" dirty="0"/>
              <a:t>字节？）</a:t>
            </a:r>
            <a:endParaRPr lang="en-US" altLang="zh-CN" dirty="0"/>
          </a:p>
          <a:p>
            <a:r>
              <a:rPr kumimoji="1" lang="en-US" altLang="zh-CN" dirty="0" err="1"/>
              <a:t>Consumequeue</a:t>
            </a:r>
            <a:r>
              <a:rPr kumimoji="1" lang="zh-CN" altLang="en-US" dirty="0"/>
              <a:t>文件在</a:t>
            </a:r>
            <a:r>
              <a:rPr kumimoji="1" lang="en-US" altLang="zh-CN" dirty="0"/>
              <a:t>broker</a:t>
            </a:r>
            <a:r>
              <a:rPr kumimoji="1" lang="zh-CN" altLang="en-US" dirty="0"/>
              <a:t>启动时也会被加载到内存中，每个文件约</a:t>
            </a:r>
            <a:r>
              <a:rPr kumimoji="1" lang="en-US" altLang="zh-CN" dirty="0"/>
              <a:t>5.72M</a:t>
            </a:r>
          </a:p>
          <a:p>
            <a:pPr marL="0" indent="0">
              <a:buNone/>
            </a:pPr>
            <a:r>
              <a:rPr kumimoji="1" lang="zh-CN" altLang="en-US" dirty="0"/>
              <a:t>      这里</a:t>
            </a:r>
            <a:r>
              <a:rPr kumimoji="1" lang="en-US" altLang="zh-CN" dirty="0" err="1"/>
              <a:t>consumequeue</a:t>
            </a:r>
            <a:r>
              <a:rPr kumimoji="1" lang="zh-CN" altLang="en-US" dirty="0"/>
              <a:t>是</a:t>
            </a:r>
            <a:r>
              <a:rPr kumimoji="1" lang="en-US" altLang="zh-CN" dirty="0"/>
              <a:t>broker</a:t>
            </a:r>
            <a:r>
              <a:rPr kumimoji="1" lang="zh-CN" altLang="en-US" dirty="0"/>
              <a:t>用来记录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下某个</a:t>
            </a:r>
            <a:r>
              <a:rPr kumimoji="1" lang="en-US" altLang="zh-CN" dirty="0"/>
              <a:t>queue</a:t>
            </a:r>
            <a:r>
              <a:rPr kumimoji="1" lang="zh-CN" altLang="en-US" dirty="0"/>
              <a:t>的所有消息在</a:t>
            </a:r>
            <a:r>
              <a:rPr kumimoji="1" lang="en-US" altLang="zh-CN" dirty="0"/>
              <a:t>	</a:t>
            </a:r>
            <a:r>
              <a:rPr kumimoji="1" lang="en-US" altLang="zh-CN" dirty="0" err="1"/>
              <a:t>commitlog</a:t>
            </a:r>
            <a:r>
              <a:rPr kumimoji="1" lang="zh-CN" altLang="en-US" dirty="0"/>
              <a:t>中的</a:t>
            </a:r>
            <a:r>
              <a:rPr kumimoji="1" lang="en-US" altLang="zh-CN" dirty="0"/>
              <a:t>offset</a:t>
            </a:r>
            <a:r>
              <a:rPr kumimoji="1" lang="zh-CN" altLang="en-US" dirty="0"/>
              <a:t>，并不是消费者组消费消息时定位需要拉取的消息起始</a:t>
            </a:r>
            <a:r>
              <a:rPr kumimoji="1" lang="en-US" altLang="zh-CN" dirty="0"/>
              <a:t>	offset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517494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DC28CC-6DF4-A948-AE9E-96244F8FF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Broker</a:t>
            </a:r>
            <a:r>
              <a:rPr kumimoji="1" lang="zh-CN" altLang="en-US" dirty="0"/>
              <a:t>存储机制</a:t>
            </a:r>
            <a:r>
              <a:rPr kumimoji="1" lang="en-US" altLang="zh-CN" dirty="0"/>
              <a:t>--config</a:t>
            </a:r>
            <a:r>
              <a:rPr kumimoji="1" lang="zh-CN" altLang="en-US" dirty="0"/>
              <a:t>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17402A-78A1-3449-8A4D-710F20266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topics.json</a:t>
            </a:r>
            <a:r>
              <a:rPr kumimoji="1" lang="en-US" altLang="zh-CN" dirty="0"/>
              <a:t>: Topic</a:t>
            </a:r>
            <a:r>
              <a:rPr kumimoji="1" lang="zh-CN" altLang="en-US" dirty="0"/>
              <a:t>的配置</a:t>
            </a:r>
            <a:endParaRPr kumimoji="1" lang="en-US" altLang="zh-CN" dirty="0"/>
          </a:p>
          <a:p>
            <a:r>
              <a:rPr kumimoji="1" lang="en-US" altLang="zh-CN" dirty="0" err="1"/>
              <a:t>consumerOffset</a:t>
            </a:r>
            <a:r>
              <a:rPr kumimoji="1" lang="zh-CN" altLang="en-US"/>
              <a:t>：记录某个</a:t>
            </a:r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817EAF2-99DB-EC4C-B7DF-06E2BF0A19DE}"/>
              </a:ext>
            </a:extLst>
          </p:cNvPr>
          <p:cNvSpPr txBox="1"/>
          <p:nvPr/>
        </p:nvSpPr>
        <p:spPr>
          <a:xfrm>
            <a:off x="5676405" y="24344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3159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48DF14-357B-7B43-BFC9-7BC5DA869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Broker</a:t>
            </a:r>
            <a:r>
              <a:rPr kumimoji="1" lang="zh-CN" altLang="en-US" dirty="0"/>
              <a:t>存储机制</a:t>
            </a:r>
            <a:r>
              <a:rPr kumimoji="1" lang="en-US" altLang="zh-CN" dirty="0"/>
              <a:t>--Index</a:t>
            </a:r>
            <a:r>
              <a:rPr kumimoji="1" lang="zh-CN" altLang="en-US" dirty="0"/>
              <a:t>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031DE9-EEE8-394B-A1A8-D145F1ABD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56639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A09A91-A650-9D4B-BE61-62F8F8FF4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8719" y="2788555"/>
            <a:ext cx="8911687" cy="1280890"/>
          </a:xfrm>
        </p:spPr>
        <p:txBody>
          <a:bodyPr/>
          <a:lstStyle/>
          <a:p>
            <a:pPr algn="ctr"/>
            <a:r>
              <a:rPr kumimoji="1" lang="zh-CN" altLang="en-US" dirty="0"/>
              <a:t>常见问题</a:t>
            </a:r>
          </a:p>
        </p:txBody>
      </p:sp>
    </p:spTree>
    <p:extLst>
      <p:ext uri="{BB962C8B-B14F-4D97-AF65-F5344CB8AC3E}">
        <p14:creationId xmlns:p14="http://schemas.microsoft.com/office/powerpoint/2010/main" val="37065584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C2788B-DB38-6142-8226-92CE9D072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一个</a:t>
            </a:r>
            <a:r>
              <a:rPr kumimoji="1" lang="en-US" altLang="zh-CN" dirty="0"/>
              <a:t>JVM</a:t>
            </a:r>
            <a:r>
              <a:rPr kumimoji="1" lang="zh-CN" altLang="en-US" dirty="0"/>
              <a:t>进程是否可以启动多个</a:t>
            </a:r>
            <a:r>
              <a:rPr kumimoji="1" lang="en-US" altLang="zh-CN" dirty="0"/>
              <a:t>Producer</a:t>
            </a:r>
            <a:r>
              <a:rPr kumimoji="1" lang="zh-CN" altLang="en-US" dirty="0"/>
              <a:t>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776989-19A6-2E4C-B84E-04404D23F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可以。</a:t>
            </a:r>
            <a:r>
              <a:rPr kumimoji="1" lang="en-US" altLang="zh-CN" dirty="0"/>
              <a:t>Producer</a:t>
            </a:r>
            <a:r>
              <a:rPr kumimoji="1" lang="zh-CN" altLang="en-US" dirty="0"/>
              <a:t>有</a:t>
            </a:r>
            <a:r>
              <a:rPr kumimoji="1" lang="en-US" altLang="zh-CN" dirty="0"/>
              <a:t>2</a:t>
            </a:r>
            <a:r>
              <a:rPr kumimoji="1" lang="zh-CN" altLang="en-US" dirty="0"/>
              <a:t>个参数</a:t>
            </a:r>
            <a:endParaRPr kumimoji="1" lang="en-US" altLang="zh-CN" dirty="0"/>
          </a:p>
          <a:p>
            <a:r>
              <a:rPr lang="en-US" altLang="zh-CN" dirty="0" err="1"/>
              <a:t>instanceName</a:t>
            </a:r>
            <a:r>
              <a:rPr lang="zh-CN" altLang="en-US" dirty="0"/>
              <a:t>：实例名，默认为</a:t>
            </a:r>
            <a:r>
              <a:rPr lang="en-US" altLang="zh-CN" dirty="0"/>
              <a:t>DEFAULT</a:t>
            </a:r>
            <a:r>
              <a:rPr lang="zh-CN" altLang="en-US" dirty="0"/>
              <a:t>，启动时如果为默认值，则会被改写成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PID</a:t>
            </a:r>
            <a:r>
              <a:rPr lang="zh-CN" altLang="en-US" dirty="0"/>
              <a:t>。这里有个概念，</a:t>
            </a:r>
            <a:r>
              <a:rPr lang="en-US" altLang="zh-CN" dirty="0" err="1"/>
              <a:t>MQClientInstance</a:t>
            </a:r>
            <a:r>
              <a:rPr lang="zh-CN" altLang="en-US" dirty="0"/>
              <a:t>，封装了和</a:t>
            </a:r>
            <a:r>
              <a:rPr lang="en-US" altLang="zh-CN" dirty="0" err="1"/>
              <a:t>Netty</a:t>
            </a:r>
            <a:r>
              <a:rPr lang="zh-CN" altLang="en-US" dirty="0"/>
              <a:t>通信相关的功能，代表</a:t>
            </a:r>
            <a:r>
              <a:rPr lang="en-US" altLang="zh-CN" dirty="0"/>
              <a:t>		</a:t>
            </a:r>
            <a:r>
              <a:rPr lang="zh-CN" altLang="en-US" dirty="0"/>
              <a:t>和一个</a:t>
            </a:r>
            <a:r>
              <a:rPr lang="en-US" altLang="zh-CN" dirty="0" err="1"/>
              <a:t>RocketMQ</a:t>
            </a:r>
            <a:r>
              <a:rPr lang="zh-CN" altLang="en-US" dirty="0"/>
              <a:t>集群的通信。在一个</a:t>
            </a:r>
            <a:r>
              <a:rPr lang="en-US" altLang="zh-CN" dirty="0"/>
              <a:t>JVM</a:t>
            </a:r>
            <a:r>
              <a:rPr lang="zh-CN" altLang="en-US" dirty="0"/>
              <a:t>进程中，可以有多</a:t>
            </a:r>
            <a:r>
              <a:rPr lang="en-US" altLang="zh-CN" dirty="0" err="1"/>
              <a:t>MQClientInstance</a:t>
            </a:r>
            <a:r>
              <a:rPr lang="zh-CN" altLang="en-US" dirty="0"/>
              <a:t>，</a:t>
            </a:r>
            <a:r>
              <a:rPr lang="en-US" altLang="zh-CN" dirty="0"/>
              <a:t> 	</a:t>
            </a:r>
            <a:r>
              <a:rPr lang="en-US" altLang="zh-CN" dirty="0" err="1"/>
              <a:t>clientId</a:t>
            </a:r>
            <a:r>
              <a:rPr lang="zh-CN" altLang="en-US" dirty="0"/>
              <a:t>为</a:t>
            </a:r>
            <a:r>
              <a:rPr lang="en-US" altLang="zh-CN" dirty="0"/>
              <a:t>IP+ </a:t>
            </a:r>
            <a:r>
              <a:rPr lang="en-US" altLang="zh-CN" dirty="0" err="1"/>
              <a:t>instanceName</a:t>
            </a:r>
            <a:r>
              <a:rPr lang="en-US" altLang="zh-CN" dirty="0"/>
              <a:t>	</a:t>
            </a:r>
            <a:r>
              <a:rPr lang="zh-CN" altLang="en-US" dirty="0"/>
              <a:t>的形式。也就是说，相同实例名的</a:t>
            </a:r>
            <a:r>
              <a:rPr lang="en-US" altLang="zh-CN" dirty="0"/>
              <a:t>	</a:t>
            </a:r>
            <a:r>
              <a:rPr lang="en-US" altLang="zh-CN" dirty="0" err="1"/>
              <a:t>MQClientInstance</a:t>
            </a:r>
            <a:r>
              <a:rPr lang="zh-CN" altLang="en-US" dirty="0"/>
              <a:t>可以复用。</a:t>
            </a:r>
            <a:endParaRPr lang="en-US" altLang="zh-CN" dirty="0"/>
          </a:p>
          <a:p>
            <a:r>
              <a:rPr lang="en-US" altLang="zh-CN" dirty="0" err="1"/>
              <a:t>producerGroup</a:t>
            </a:r>
            <a:r>
              <a:rPr lang="en-US" altLang="zh-CN" dirty="0"/>
              <a:t>: </a:t>
            </a:r>
            <a:r>
              <a:rPr lang="zh-CN" altLang="en-US" dirty="0"/>
              <a:t>生产者组，只有在事务消息的状态回查中有用。一个</a:t>
            </a:r>
            <a:r>
              <a:rPr lang="en-US" altLang="zh-CN" dirty="0"/>
              <a:t>	</a:t>
            </a:r>
            <a:r>
              <a:rPr lang="en-US" altLang="zh-CN" dirty="0" err="1"/>
              <a:t>MQClientInstance</a:t>
            </a:r>
            <a:r>
              <a:rPr lang="zh-CN" altLang="en-US" dirty="0"/>
              <a:t>中，每个</a:t>
            </a:r>
            <a:r>
              <a:rPr lang="en-US" altLang="zh-CN" dirty="0" err="1"/>
              <a:t>producerGroup</a:t>
            </a:r>
            <a:r>
              <a:rPr lang="zh-CN" altLang="en-US" dirty="0"/>
              <a:t>只能注册一个</a:t>
            </a:r>
            <a:r>
              <a:rPr lang="en-US" altLang="zh-CN" dirty="0"/>
              <a:t>Producer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所以启动多个属于同一</a:t>
            </a:r>
            <a:r>
              <a:rPr lang="en-US" altLang="zh-CN" dirty="0" err="1"/>
              <a:t>producerGroup</a:t>
            </a:r>
            <a:r>
              <a:rPr lang="zh-CN" altLang="en-US" dirty="0"/>
              <a:t>的</a:t>
            </a:r>
            <a:r>
              <a:rPr lang="en-US" altLang="zh-CN" dirty="0"/>
              <a:t>producer</a:t>
            </a:r>
            <a:r>
              <a:rPr lang="zh-CN" altLang="en-US" dirty="0"/>
              <a:t>会失败。</a:t>
            </a:r>
            <a:r>
              <a:rPr lang="en-US" altLang="zh-CN" dirty="0"/>
              <a:t>	</a:t>
            </a:r>
          </a:p>
          <a:p>
            <a:pPr marL="0" indent="0">
              <a:buNone/>
            </a:pPr>
            <a:r>
              <a:rPr lang="zh-CN" altLang="en-US" dirty="0"/>
              <a:t> 因此，如果一个</a:t>
            </a:r>
            <a:r>
              <a:rPr lang="en-US" altLang="zh-CN" dirty="0"/>
              <a:t>JVM</a:t>
            </a:r>
            <a:r>
              <a:rPr lang="zh-CN" altLang="en-US" dirty="0"/>
              <a:t>进程需要和多个</a:t>
            </a:r>
            <a:r>
              <a:rPr lang="en-US" altLang="zh-CN" dirty="0" err="1"/>
              <a:t>RocketMQ</a:t>
            </a:r>
            <a:r>
              <a:rPr lang="zh-CN" altLang="en-US" dirty="0"/>
              <a:t>集群通信，可以启动多个</a:t>
            </a:r>
            <a:r>
              <a:rPr lang="en-US" altLang="zh-CN" dirty="0" err="1"/>
              <a:t>instanceName</a:t>
            </a:r>
            <a:r>
              <a:rPr lang="zh-CN" altLang="en-US" dirty="0"/>
              <a:t>不同的</a:t>
            </a:r>
            <a:r>
              <a:rPr lang="en-US" altLang="zh-CN" dirty="0"/>
              <a:t>Producer</a:t>
            </a:r>
            <a:r>
              <a:rPr lang="zh-CN" altLang="en-US" dirty="0"/>
              <a:t>。但是一个</a:t>
            </a:r>
            <a:r>
              <a:rPr lang="en-US" altLang="zh-CN" dirty="0" err="1"/>
              <a:t>producerGroup</a:t>
            </a:r>
            <a:r>
              <a:rPr lang="zh-CN" altLang="en-US" dirty="0"/>
              <a:t>只需要一个</a:t>
            </a:r>
            <a:r>
              <a:rPr lang="en-US" altLang="zh-CN" dirty="0"/>
              <a:t>Producer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293076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B54089-DDA3-0546-9A46-36594C1BD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如何保证高可用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9D53C2-376F-C947-8A16-315A869CD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kumimoji="1" lang="en-US" altLang="zh-CN" dirty="0"/>
          </a:p>
          <a:p>
            <a:r>
              <a:rPr kumimoji="1" lang="zh-CN" altLang="en-US" dirty="0"/>
              <a:t>通过</a:t>
            </a:r>
            <a:r>
              <a:rPr kumimoji="1" lang="en-US" altLang="zh-CN" dirty="0"/>
              <a:t>Master</a:t>
            </a:r>
            <a:r>
              <a:rPr kumimoji="1" lang="zh-CN" altLang="en-US" dirty="0"/>
              <a:t>和</a:t>
            </a:r>
            <a:r>
              <a:rPr kumimoji="1" lang="en-US" altLang="zh-CN" dirty="0"/>
              <a:t>slave</a:t>
            </a:r>
            <a:r>
              <a:rPr kumimoji="1" lang="zh-CN" altLang="en-US" dirty="0"/>
              <a:t>配合来实现。在</a:t>
            </a:r>
            <a:r>
              <a:rPr kumimoji="1" lang="en-US" altLang="zh-CN" dirty="0"/>
              <a:t>Broker </a:t>
            </a:r>
            <a:r>
              <a:rPr kumimoji="1" lang="zh-CN" altLang="en-US" dirty="0"/>
              <a:t>的配置文件中，参数</a:t>
            </a:r>
            <a:r>
              <a:rPr kumimoji="1" lang="en-US" altLang="zh-CN" dirty="0" err="1"/>
              <a:t>brokerId</a:t>
            </a:r>
            <a:r>
              <a:rPr kumimoji="1" lang="zh-CN" altLang="en-US" dirty="0"/>
              <a:t>的值为</a:t>
            </a:r>
            <a:r>
              <a:rPr kumimoji="1" lang="en-US" altLang="zh-CN" dirty="0"/>
              <a:t>0 </a:t>
            </a:r>
            <a:r>
              <a:rPr kumimoji="1" lang="zh-CN" altLang="en-US" dirty="0"/>
              <a:t>是</a:t>
            </a:r>
            <a:r>
              <a:rPr kumimoji="1" lang="en-US" altLang="zh-CN" dirty="0"/>
              <a:t>Master </a:t>
            </a:r>
            <a:r>
              <a:rPr kumimoji="1" lang="zh-CN" altLang="en-US" dirty="0"/>
              <a:t>，大于</a:t>
            </a:r>
            <a:r>
              <a:rPr kumimoji="1" lang="en-US" altLang="zh-CN" dirty="0"/>
              <a:t>0 </a:t>
            </a:r>
            <a:r>
              <a:rPr kumimoji="1" lang="zh-CN" altLang="en-US" dirty="0"/>
              <a:t>是</a:t>
            </a:r>
            <a:r>
              <a:rPr kumimoji="1" lang="en-US" altLang="zh-CN" dirty="0"/>
              <a:t>Slave </a:t>
            </a:r>
            <a:r>
              <a:rPr kumimoji="1" lang="zh-CN" altLang="en-US" dirty="0"/>
              <a:t>，同时</a:t>
            </a:r>
            <a:r>
              <a:rPr kumimoji="1" lang="en-US" altLang="zh-CN" dirty="0"/>
              <a:t>broker Role </a:t>
            </a:r>
            <a:r>
              <a:rPr kumimoji="1" lang="zh-CN" altLang="en-US" dirty="0"/>
              <a:t>参数也会说明这个</a:t>
            </a:r>
            <a:r>
              <a:rPr kumimoji="1" lang="en-US" altLang="zh-CN" dirty="0"/>
              <a:t>Broker </a:t>
            </a:r>
            <a:r>
              <a:rPr kumimoji="1" lang="zh-CN" altLang="en-US" dirty="0"/>
              <a:t>是</a:t>
            </a:r>
            <a:r>
              <a:rPr kumimoji="1" lang="en-US" altLang="zh-CN" dirty="0"/>
              <a:t>Master </a:t>
            </a:r>
            <a:r>
              <a:rPr kumimoji="1" lang="zh-CN" altLang="en-US" dirty="0"/>
              <a:t>还是</a:t>
            </a:r>
            <a:r>
              <a:rPr kumimoji="1" lang="en-US" altLang="zh-CN" dirty="0"/>
              <a:t>Slave</a:t>
            </a:r>
            <a:r>
              <a:rPr kumimoji="1" lang="zh-CN" altLang="en-US" dirty="0"/>
              <a:t>。</a:t>
            </a:r>
            <a:endParaRPr kumimoji="1" lang="en-US" altLang="zh-CN"/>
          </a:p>
          <a:p>
            <a:r>
              <a:rPr kumimoji="1" lang="en-US" altLang="zh-CN"/>
              <a:t>Master</a:t>
            </a:r>
            <a:r>
              <a:rPr kumimoji="1" lang="zh-CN" altLang="en-US" dirty="0"/>
              <a:t>支持读写，</a:t>
            </a:r>
            <a:r>
              <a:rPr kumimoji="1" lang="en-US" altLang="zh-CN" dirty="0"/>
              <a:t>Slave</a:t>
            </a:r>
            <a:r>
              <a:rPr kumimoji="1" lang="zh-CN" altLang="en-US" dirty="0"/>
              <a:t>只支持读。如果</a:t>
            </a:r>
            <a:r>
              <a:rPr kumimoji="1" lang="en-US" altLang="zh-CN" dirty="0"/>
              <a:t>Master</a:t>
            </a:r>
            <a:r>
              <a:rPr kumimoji="1" lang="zh-CN" altLang="en-US" dirty="0"/>
              <a:t>不可用或者繁忙时，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会自动切换到</a:t>
            </a:r>
            <a:r>
              <a:rPr kumimoji="1" lang="en-US" altLang="zh-CN" dirty="0"/>
              <a:t>Broker</a:t>
            </a:r>
            <a:r>
              <a:rPr kumimoji="1" lang="zh-CN" altLang="en-US" dirty="0"/>
              <a:t>进行消费。</a:t>
            </a:r>
            <a:endParaRPr kumimoji="1" lang="en-US" altLang="zh-CN" dirty="0"/>
          </a:p>
          <a:p>
            <a:r>
              <a:rPr kumimoji="1" lang="en-US" altLang="zh-CN" dirty="0"/>
              <a:t>4.5.0</a:t>
            </a:r>
            <a:r>
              <a:rPr kumimoji="1" lang="zh-CN" altLang="en-US" dirty="0"/>
              <a:t>版本前，不支持</a:t>
            </a:r>
            <a:r>
              <a:rPr kumimoji="1" lang="en-US" altLang="zh-CN" dirty="0"/>
              <a:t>Slave</a:t>
            </a:r>
            <a:r>
              <a:rPr kumimoji="1" lang="zh-CN" altLang="en-US" dirty="0"/>
              <a:t>自动转换成</a:t>
            </a:r>
            <a:r>
              <a:rPr kumimoji="1" lang="en-US" altLang="zh-CN" dirty="0"/>
              <a:t>Master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r>
              <a:rPr kumimoji="1" lang="en-US" altLang="zh-CN" dirty="0"/>
              <a:t>4.5.0</a:t>
            </a:r>
            <a:r>
              <a:rPr kumimoji="1" lang="zh-CN" altLang="en-US" dirty="0"/>
              <a:t>版本引入了 </a:t>
            </a:r>
            <a:r>
              <a:rPr kumimoji="1" lang="en-US" altLang="zh-CN" dirty="0" err="1"/>
              <a:t>Dledger</a:t>
            </a:r>
            <a:r>
              <a:rPr kumimoji="1" lang="en-US" altLang="zh-CN" dirty="0"/>
              <a:t> </a:t>
            </a:r>
            <a:r>
              <a:rPr kumimoji="1" lang="zh-CN" altLang="en-US" dirty="0"/>
              <a:t>的多副本技术。 是指一组相同名称的 </a:t>
            </a:r>
            <a:r>
              <a:rPr kumimoji="1" lang="en-US" altLang="zh-CN" dirty="0"/>
              <a:t>Broker</a:t>
            </a:r>
            <a:r>
              <a:rPr kumimoji="1" lang="zh-CN" altLang="en-US" dirty="0"/>
              <a:t>，至少需要 </a:t>
            </a:r>
            <a:r>
              <a:rPr kumimoji="1" lang="en-US" altLang="zh-CN" dirty="0"/>
              <a:t>3 </a:t>
            </a:r>
            <a:r>
              <a:rPr kumimoji="1" lang="zh-CN" altLang="en-US" dirty="0"/>
              <a:t>个节点，通过 </a:t>
            </a:r>
            <a:r>
              <a:rPr kumimoji="1" lang="en-US" altLang="zh-CN" dirty="0"/>
              <a:t>Raft </a:t>
            </a:r>
            <a:r>
              <a:rPr kumimoji="1" lang="zh-CN" altLang="en-US" dirty="0"/>
              <a:t>自动选举出一个 </a:t>
            </a:r>
            <a:r>
              <a:rPr kumimoji="1" lang="en-US" altLang="zh-CN" dirty="0"/>
              <a:t>Leader</a:t>
            </a:r>
            <a:r>
              <a:rPr kumimoji="1" lang="zh-CN" altLang="en-US" dirty="0"/>
              <a:t>，其余节点 作为 </a:t>
            </a:r>
            <a:r>
              <a:rPr kumimoji="1" lang="en-US" altLang="zh-CN" dirty="0"/>
              <a:t>Follower</a:t>
            </a:r>
            <a:r>
              <a:rPr kumimoji="1" lang="zh-CN" altLang="en-US" dirty="0"/>
              <a:t>，并在 </a:t>
            </a:r>
            <a:r>
              <a:rPr kumimoji="1" lang="en-US" altLang="zh-CN" dirty="0"/>
              <a:t>Leader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Follower </a:t>
            </a:r>
            <a:r>
              <a:rPr kumimoji="1" lang="zh-CN" altLang="en-US" dirty="0"/>
              <a:t>之间复制数据以保证高可用。（此功能默认关闭，需要在配置文件中启用）</a:t>
            </a:r>
          </a:p>
        </p:txBody>
      </p:sp>
    </p:spTree>
    <p:extLst>
      <p:ext uri="{BB962C8B-B14F-4D97-AF65-F5344CB8AC3E}">
        <p14:creationId xmlns:p14="http://schemas.microsoft.com/office/powerpoint/2010/main" val="1961592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EC6E4E-9A46-DC4A-B9F2-FE4720A7C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RocketMQ</a:t>
            </a:r>
            <a:r>
              <a:rPr kumimoji="1" lang="zh-CN" altLang="en-US" dirty="0"/>
              <a:t>如何保证消息可靠性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031BC5-D296-224F-A766-C3D56C05B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/>
              <a:t>Provider</a:t>
            </a:r>
            <a:r>
              <a:rPr kumimoji="1" lang="zh-CN" altLang="en-US" dirty="0"/>
              <a:t>端</a:t>
            </a:r>
            <a:endParaRPr kumimoji="1" lang="en-US" altLang="zh-CN" dirty="0"/>
          </a:p>
          <a:p>
            <a:r>
              <a:rPr kumimoji="1" lang="zh-CN" altLang="en-US" dirty="0"/>
              <a:t>如果是同步消息，消息投递时</a:t>
            </a:r>
            <a:r>
              <a:rPr kumimoji="1" lang="en-US" altLang="zh-CN" dirty="0"/>
              <a:t>Broker</a:t>
            </a:r>
            <a:r>
              <a:rPr kumimoji="1" lang="zh-CN" altLang="en-US" dirty="0"/>
              <a:t>返回失败，重新投递（</a:t>
            </a:r>
            <a:r>
              <a:rPr kumimoji="1" lang="en-US" altLang="zh-CN" dirty="0" err="1"/>
              <a:t>RocketMQ</a:t>
            </a:r>
            <a:r>
              <a:rPr kumimoji="1" lang="zh-CN" altLang="en-US" dirty="0"/>
              <a:t>保证消息一定投递成功）</a:t>
            </a:r>
            <a:endParaRPr kumimoji="1" lang="en-US" altLang="zh-CN" dirty="0"/>
          </a:p>
          <a:p>
            <a:r>
              <a:rPr kumimoji="1" lang="zh-CN" altLang="en-US" dirty="0"/>
              <a:t>如果是异步消息，在回调接口里根据投递状态决定是否重新投递。</a:t>
            </a:r>
            <a:endParaRPr kumimoji="1" lang="en-US" altLang="zh-CN" dirty="0"/>
          </a:p>
          <a:p>
            <a:r>
              <a:rPr kumimoji="1" lang="en-US" altLang="zh-CN" dirty="0"/>
              <a:t>Broker</a:t>
            </a:r>
            <a:r>
              <a:rPr kumimoji="1" lang="zh-CN" altLang="en-US" dirty="0"/>
              <a:t>端</a:t>
            </a:r>
            <a:endParaRPr kumimoji="1" lang="en-US" altLang="zh-CN" dirty="0"/>
          </a:p>
          <a:p>
            <a:r>
              <a:rPr kumimoji="1" lang="zh-CN" altLang="en-US" dirty="0"/>
              <a:t>根据主从同步策略和消息刷盘策略来共同保证</a:t>
            </a:r>
            <a:endParaRPr kumimoji="1" lang="en-US" altLang="zh-CN" dirty="0"/>
          </a:p>
          <a:p>
            <a:r>
              <a:rPr kumimoji="1" lang="zh-CN" altLang="en-US" dirty="0"/>
              <a:t>同步复制，同步刷盘。最安全，不会丢失消息，但是性能最差。</a:t>
            </a:r>
            <a:endParaRPr kumimoji="1" lang="en-US" altLang="zh-CN" dirty="0"/>
          </a:p>
          <a:p>
            <a:r>
              <a:rPr kumimoji="1" lang="zh-CN" altLang="en-US" dirty="0"/>
              <a:t>同步复制，异步刷盘。折中方案，可靠性和性能都比较好，除非主从同时故障。</a:t>
            </a:r>
            <a:endParaRPr kumimoji="1" lang="en-US" altLang="zh-CN" dirty="0"/>
          </a:p>
          <a:p>
            <a:r>
              <a:rPr kumimoji="1" lang="zh-CN" altLang="en-US" dirty="0"/>
              <a:t>异步复制，同步刷盘。都同步刷盘了，意义不大。</a:t>
            </a:r>
            <a:endParaRPr kumimoji="1" lang="en-US" altLang="zh-CN" dirty="0"/>
          </a:p>
          <a:p>
            <a:r>
              <a:rPr kumimoji="1" lang="zh-CN" altLang="en-US" dirty="0"/>
              <a:t>异步复制，异步刷盘。性能最好，如果主节点故障，消息丢失，不推荐。</a:t>
            </a:r>
          </a:p>
        </p:txBody>
      </p:sp>
    </p:spTree>
    <p:extLst>
      <p:ext uri="{BB962C8B-B14F-4D97-AF65-F5344CB8AC3E}">
        <p14:creationId xmlns:p14="http://schemas.microsoft.com/office/powerpoint/2010/main" val="1673429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664EE7-5937-0142-8BDB-0D3D216E2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RocketMQ</a:t>
            </a:r>
            <a:r>
              <a:rPr kumimoji="1" lang="zh-CN" altLang="en-US" dirty="0"/>
              <a:t>发展历史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C10BA1-FBCB-FB42-9B72-972119C3A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阿里巴巴消息中间件起源于</a:t>
            </a:r>
            <a:r>
              <a:rPr lang="en-US" altLang="zh-CN" dirty="0"/>
              <a:t>2001</a:t>
            </a:r>
            <a:r>
              <a:rPr lang="zh-CN" altLang="en-US" dirty="0"/>
              <a:t>年的五彩石项目，</a:t>
            </a:r>
            <a:r>
              <a:rPr lang="en-US" altLang="zh-CN" dirty="0"/>
              <a:t>Notify</a:t>
            </a:r>
            <a:r>
              <a:rPr lang="zh-CN" altLang="en-US" dirty="0"/>
              <a:t>在这期间应运而生，用于交易核心消息的流转。</a:t>
            </a:r>
          </a:p>
          <a:p>
            <a:r>
              <a:rPr lang="zh-CN" altLang="en-US" dirty="0"/>
              <a:t>至</a:t>
            </a:r>
            <a:r>
              <a:rPr lang="en-US" altLang="zh-CN" dirty="0"/>
              <a:t>2010</a:t>
            </a:r>
            <a:r>
              <a:rPr lang="zh-CN" altLang="en-US" dirty="0"/>
              <a:t>年，</a:t>
            </a:r>
            <a:r>
              <a:rPr lang="en-US" altLang="zh-CN" dirty="0"/>
              <a:t>B2B</a:t>
            </a:r>
            <a:r>
              <a:rPr lang="zh-CN" altLang="en-US" dirty="0"/>
              <a:t>开始大规模使用</a:t>
            </a:r>
            <a:r>
              <a:rPr lang="en-US" altLang="zh-CN" dirty="0"/>
              <a:t>ActiveMQ</a:t>
            </a:r>
            <a:r>
              <a:rPr lang="zh-CN" altLang="en-US" dirty="0"/>
              <a:t>作为消息内核，随着阿里业务的快速发展，急需一款支持顺序消息，拥有海量消息堆积能力的消息中间件，</a:t>
            </a:r>
            <a:r>
              <a:rPr lang="en-US" altLang="zh-CN" dirty="0" err="1"/>
              <a:t>MetaQ</a:t>
            </a:r>
            <a:r>
              <a:rPr lang="en-US" altLang="zh-CN" dirty="0"/>
              <a:t> 1.0</a:t>
            </a:r>
            <a:r>
              <a:rPr lang="zh-CN" altLang="en-US" dirty="0"/>
              <a:t>在</a:t>
            </a:r>
            <a:r>
              <a:rPr lang="en-US" altLang="zh-CN" dirty="0"/>
              <a:t>2011</a:t>
            </a:r>
            <a:r>
              <a:rPr lang="zh-CN" altLang="en-US" dirty="0"/>
              <a:t>年诞生。</a:t>
            </a:r>
          </a:p>
          <a:p>
            <a:r>
              <a:rPr lang="zh-CN" altLang="en-US" dirty="0"/>
              <a:t>到</a:t>
            </a:r>
            <a:r>
              <a:rPr lang="en-US" altLang="zh-CN" dirty="0"/>
              <a:t>2012</a:t>
            </a:r>
            <a:r>
              <a:rPr lang="zh-CN" altLang="en-US" dirty="0"/>
              <a:t>年，</a:t>
            </a:r>
            <a:r>
              <a:rPr lang="en-US" altLang="zh-CN" dirty="0" err="1"/>
              <a:t>MetaQ</a:t>
            </a:r>
            <a:r>
              <a:rPr lang="zh-CN" altLang="en-US" dirty="0"/>
              <a:t>已经发展到了</a:t>
            </a:r>
            <a:r>
              <a:rPr lang="en-US" altLang="zh-CN" dirty="0" err="1"/>
              <a:t>MetaQ</a:t>
            </a:r>
            <a:r>
              <a:rPr lang="en-US" altLang="zh-CN" dirty="0"/>
              <a:t> 3.0</a:t>
            </a:r>
            <a:r>
              <a:rPr lang="zh-CN" altLang="en-US" dirty="0"/>
              <a:t>，并抽象出了通用的消息引擎</a:t>
            </a:r>
            <a:r>
              <a:rPr lang="en-US" altLang="zh-CN" dirty="0" err="1"/>
              <a:t>RocketMQ</a:t>
            </a:r>
            <a:r>
              <a:rPr lang="zh-CN" altLang="en-US" dirty="0"/>
              <a:t>。随后，将</a:t>
            </a:r>
            <a:r>
              <a:rPr lang="en-US" altLang="zh-CN" dirty="0" err="1"/>
              <a:t>RocketMQ</a:t>
            </a:r>
            <a:r>
              <a:rPr lang="zh-CN" altLang="en-US" dirty="0"/>
              <a:t>进行了开源。</a:t>
            </a:r>
          </a:p>
          <a:p>
            <a:r>
              <a:rPr lang="en-US" altLang="zh-CN" dirty="0"/>
              <a:t>2016</a:t>
            </a:r>
            <a:r>
              <a:rPr lang="zh-CN" altLang="en-US" dirty="0"/>
              <a:t>年，</a:t>
            </a:r>
            <a:r>
              <a:rPr lang="en-US" altLang="zh-CN" dirty="0" err="1"/>
              <a:t>RocketMQ</a:t>
            </a:r>
            <a:r>
              <a:rPr lang="zh-CN" altLang="en-US" dirty="0"/>
              <a:t>进入</a:t>
            </a:r>
            <a:r>
              <a:rPr lang="en-US" altLang="zh-CN" dirty="0"/>
              <a:t>Apache </a:t>
            </a:r>
            <a:r>
              <a:rPr lang="zh-CN" altLang="en-US" dirty="0"/>
              <a:t>孵化。</a:t>
            </a:r>
            <a:endParaRPr lang="en-US" altLang="zh-CN" dirty="0"/>
          </a:p>
          <a:p>
            <a:r>
              <a:rPr lang="zh-CN" altLang="en-US" dirty="0"/>
              <a:t>第一代的</a:t>
            </a:r>
            <a:r>
              <a:rPr lang="en-US" altLang="zh-CN" dirty="0"/>
              <a:t>Notify </a:t>
            </a:r>
            <a:r>
              <a:rPr lang="zh-CN" altLang="en-US" dirty="0"/>
              <a:t>主要使用了推模型，解决了事务消息；</a:t>
            </a:r>
            <a:endParaRPr lang="en-US" altLang="zh-CN" dirty="0"/>
          </a:p>
          <a:p>
            <a:r>
              <a:rPr lang="zh-CN" altLang="en-US" dirty="0"/>
              <a:t>第二代的</a:t>
            </a:r>
            <a:r>
              <a:rPr lang="en-US" altLang="zh-CN" dirty="0" err="1"/>
              <a:t>MetaQ</a:t>
            </a:r>
            <a:r>
              <a:rPr lang="en-US" altLang="zh-CN" dirty="0"/>
              <a:t> </a:t>
            </a:r>
            <a:r>
              <a:rPr lang="zh-CN" altLang="en-US" dirty="0"/>
              <a:t>主要使用了拉模型，解决了顺序消息和海量堆积的问题。</a:t>
            </a:r>
            <a:endParaRPr lang="en-US" altLang="zh-CN" dirty="0"/>
          </a:p>
          <a:p>
            <a:r>
              <a:rPr lang="en-US" altLang="zh-CN" dirty="0" err="1"/>
              <a:t>RocketMQ</a:t>
            </a:r>
            <a:r>
              <a:rPr lang="en-US" altLang="zh-CN" dirty="0"/>
              <a:t> </a:t>
            </a:r>
            <a:r>
              <a:rPr lang="zh-CN" altLang="en-US" dirty="0"/>
              <a:t>基于长轮询的拉取方式， 兼有两者的优点。</a:t>
            </a:r>
            <a:endParaRPr lang="en-US" altLang="zh-CN" dirty="0"/>
          </a:p>
          <a:p>
            <a:endParaRPr lang="zh-CN" altLang="en-US" dirty="0"/>
          </a:p>
          <a:p>
            <a:pPr marL="3657600" lvl="8" indent="0">
              <a:buNone/>
            </a:pPr>
            <a:r>
              <a:rPr kumimoji="1" lang="zh-CN" altLang="en-US" dirty="0"/>
              <a:t>转载：</a:t>
            </a:r>
            <a:r>
              <a:rPr kumimoji="1" lang="en-US" altLang="zh-CN" dirty="0">
                <a:hlinkClick r:id="rId2"/>
              </a:rPr>
              <a:t>https://developer.aliyun.com/article/66129</a:t>
            </a:r>
            <a:r>
              <a:rPr kumimoji="1" lang="zh-CN" altLang="en-US" dirty="0"/>
              <a:t>  </a:t>
            </a:r>
            <a:r>
              <a:rPr kumimoji="1" lang="en-US" altLang="zh-CN" dirty="0"/>
              <a:t>《</a:t>
            </a:r>
            <a:r>
              <a:rPr lang="en-US" altLang="zh-CN" b="1" dirty="0" err="1"/>
              <a:t>RocketMQ</a:t>
            </a:r>
            <a:r>
              <a:rPr lang="zh-CN" altLang="en-US" b="1" dirty="0"/>
              <a:t>的前世今生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8711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DAE86B-65D1-4F43-A547-DA83ED792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如何控制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在</a:t>
            </a:r>
            <a:r>
              <a:rPr kumimoji="1" lang="en-US" altLang="zh-CN" dirty="0"/>
              <a:t>push</a:t>
            </a:r>
            <a:r>
              <a:rPr kumimoji="1" lang="zh-CN" altLang="en-US" dirty="0"/>
              <a:t>模式下一次拉取多条消息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5FAF16-9FE3-9D41-A943-D3AE7EBC4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23872"/>
            <a:ext cx="8915400" cy="3777622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 err="1"/>
              <a:t>pullBatchSize</a:t>
            </a:r>
            <a:r>
              <a:rPr lang="zh-CN" altLang="en-US" dirty="0"/>
              <a:t>：设置每批次从</a:t>
            </a:r>
            <a:r>
              <a:rPr lang="en-US" altLang="zh-CN" dirty="0"/>
              <a:t>broker</a:t>
            </a:r>
            <a:r>
              <a:rPr lang="zh-CN" altLang="en-US" dirty="0"/>
              <a:t>拉取消息的最大个数</a:t>
            </a:r>
            <a:r>
              <a:rPr lang="en-US" altLang="zh-CN" dirty="0"/>
              <a:t>,</a:t>
            </a:r>
            <a:r>
              <a:rPr lang="zh-CN" altLang="en-US" dirty="0"/>
              <a:t>默认值是</a:t>
            </a:r>
            <a:r>
              <a:rPr lang="en-US" altLang="zh-CN" dirty="0"/>
              <a:t>32</a:t>
            </a:r>
          </a:p>
          <a:p>
            <a:r>
              <a:rPr lang="en-US" altLang="zh-CN" dirty="0" err="1"/>
              <a:t>consumeMessageBatchMaxSize</a:t>
            </a:r>
            <a:r>
              <a:rPr lang="zh-CN" altLang="en-US" dirty="0"/>
              <a:t>：设置每次消费的消息个数，默认</a:t>
            </a:r>
            <a:r>
              <a:rPr lang="en-US" altLang="zh-CN" dirty="0"/>
              <a:t>1</a:t>
            </a:r>
            <a:r>
              <a:rPr lang="zh-CN" altLang="en-US" dirty="0"/>
              <a:t>， 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 最大</a:t>
            </a:r>
            <a:r>
              <a:rPr lang="en-US" altLang="zh-CN" dirty="0"/>
              <a:t>1024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br>
              <a:rPr lang="en-US" altLang="zh-CN" dirty="0"/>
            </a:br>
            <a:r>
              <a:rPr lang="zh-CN" altLang="en-US" dirty="0"/>
              <a:t>    比如设置了</a:t>
            </a:r>
            <a:r>
              <a:rPr lang="en-US" altLang="zh-CN" dirty="0" err="1"/>
              <a:t>pullBatchSize</a:t>
            </a:r>
            <a:r>
              <a:rPr lang="zh-CN" altLang="en-US" dirty="0"/>
              <a:t>为</a:t>
            </a:r>
            <a:r>
              <a:rPr lang="en-US" altLang="zh-CN" dirty="0"/>
              <a:t>40</a:t>
            </a:r>
            <a:r>
              <a:rPr lang="zh-CN" altLang="en-US" dirty="0"/>
              <a:t>，</a:t>
            </a:r>
            <a:r>
              <a:rPr lang="en-US" altLang="zh-CN" dirty="0"/>
              <a:t> </a:t>
            </a:r>
            <a:r>
              <a:rPr lang="en-US" altLang="zh-CN" dirty="0" err="1"/>
              <a:t>consumeMessageBatchMaxSize</a:t>
            </a:r>
            <a:r>
              <a:rPr lang="zh-CN" altLang="en-US" dirty="0"/>
              <a:t>为</a:t>
            </a:r>
            <a:r>
              <a:rPr lang="en-US" altLang="zh-CN" dirty="0"/>
              <a:t>20</a:t>
            </a:r>
            <a:r>
              <a:rPr lang="zh-CN" altLang="en-US" dirty="0"/>
              <a:t>，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则将会对消息进行拆分，然后提交到线程池进行处理。</a:t>
            </a:r>
            <a:br>
              <a:rPr lang="en-US" altLang="zh-CN" dirty="0"/>
            </a:br>
            <a:endParaRPr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F264840-5FF6-9846-9B61-A4E971427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215" y="3183309"/>
            <a:ext cx="8014036" cy="168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9275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EB042B-53C7-134F-B631-E706405B5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如果同一个消费者组的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订阅了不同的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会怎么样？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841515-8274-AF4C-AAC2-F331F93B0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72763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05813C-1C8D-684C-972E-A7B35E17B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引入</a:t>
            </a:r>
            <a:r>
              <a:rPr kumimoji="1" lang="en-US" altLang="zh-CN" dirty="0" err="1"/>
              <a:t>RocketMQ</a:t>
            </a:r>
            <a:r>
              <a:rPr kumimoji="1" lang="zh-CN" altLang="en-US" dirty="0"/>
              <a:t>（</a:t>
            </a:r>
            <a:r>
              <a:rPr kumimoji="1" lang="en-US" altLang="zh-CN" dirty="0"/>
              <a:t>MQ</a:t>
            </a:r>
            <a:r>
              <a:rPr kumimoji="1" lang="zh-CN" altLang="en-US" dirty="0"/>
              <a:t>）带来的问题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8033EE-4F04-5048-9BEC-24DDFAEE6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43974"/>
            <a:ext cx="8915400" cy="4267248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/>
              <a:t> </a:t>
            </a:r>
            <a:r>
              <a:rPr kumimoji="1" lang="zh-CN" altLang="en-US" dirty="0"/>
              <a:t>增加了中间件，也就增加了单点故障的可能性。</a:t>
            </a:r>
            <a:endParaRPr kumimoji="1" lang="en-US" altLang="zh-CN" dirty="0"/>
          </a:p>
          <a:p>
            <a:r>
              <a:rPr kumimoji="1" lang="zh-CN" altLang="en-US" dirty="0"/>
              <a:t>通过消息队列的形式属于异步形式，无法同步获取返回值。</a:t>
            </a:r>
            <a:endParaRPr kumimoji="1" lang="en-US" altLang="zh-CN" dirty="0"/>
          </a:p>
          <a:p>
            <a:r>
              <a:rPr kumimoji="1" lang="zh-CN" altLang="en-US" dirty="0"/>
              <a:t>解决思路：</a:t>
            </a:r>
            <a:endParaRPr kumimoji="1" lang="en-US" altLang="zh-CN" dirty="0"/>
          </a:p>
          <a:p>
            <a:r>
              <a:rPr kumimoji="1" lang="en-US" altLang="zh-CN" dirty="0"/>
              <a:t>1.</a:t>
            </a:r>
            <a:r>
              <a:rPr kumimoji="1" lang="zh-CN" altLang="en-US" dirty="0"/>
              <a:t> 消费者消费完成后，把返回消息放到另一个消息通道，生产者通过发生的消息</a:t>
            </a:r>
            <a:r>
              <a:rPr kumimoji="1" lang="en-US" altLang="zh-CN" dirty="0"/>
              <a:t>ID</a:t>
            </a:r>
            <a:r>
              <a:rPr kumimoji="1" lang="zh-CN" altLang="en-US" dirty="0"/>
              <a:t>来确定返回消息。</a:t>
            </a:r>
            <a:endParaRPr kumimoji="1" lang="en-US" altLang="zh-CN" dirty="0"/>
          </a:p>
          <a:p>
            <a:r>
              <a:rPr kumimoji="1" lang="en-US" altLang="zh-CN" dirty="0"/>
              <a:t>2. </a:t>
            </a:r>
            <a:r>
              <a:rPr kumimoji="1" lang="en-US" altLang="zh-CN" dirty="0" err="1"/>
              <a:t>RocketMQ</a:t>
            </a:r>
            <a:r>
              <a:rPr kumimoji="1" lang="zh-CN" altLang="en-US" dirty="0"/>
              <a:t>支持</a:t>
            </a:r>
            <a:r>
              <a:rPr lang="zh-CN" altLang="en-US" dirty="0"/>
              <a:t>请求</a:t>
            </a:r>
            <a:r>
              <a:rPr lang="en-US" altLang="zh-CN" dirty="0"/>
              <a:t>/</a:t>
            </a:r>
            <a:r>
              <a:rPr lang="zh-CN" altLang="en-US" dirty="0"/>
              <a:t>应答 语义。可以通过</a:t>
            </a:r>
            <a:r>
              <a:rPr lang="en-US" altLang="zh-CN" dirty="0" err="1"/>
              <a:t>RocketMQ</a:t>
            </a:r>
            <a:r>
              <a:rPr lang="zh-CN" altLang="en-US" dirty="0"/>
              <a:t>的</a:t>
            </a:r>
            <a:r>
              <a:rPr lang="en-US" altLang="zh-CN" dirty="0"/>
              <a:t>API</a:t>
            </a:r>
            <a:r>
              <a:rPr lang="zh-CN" altLang="en-US" dirty="0"/>
              <a:t>进行消息和回复。</a:t>
            </a:r>
            <a:endParaRPr kumimoji="1" lang="en-US" altLang="zh-CN" dirty="0"/>
          </a:p>
          <a:p>
            <a:r>
              <a:rPr kumimoji="1" lang="en-US" altLang="zh-CN" dirty="0" err="1"/>
              <a:t>RocketMQ</a:t>
            </a:r>
            <a:r>
              <a:rPr kumimoji="1" lang="zh-CN" altLang="en-US" dirty="0"/>
              <a:t>不同于数据库，没有</a:t>
            </a:r>
            <a:r>
              <a:rPr kumimoji="1" lang="en-US" altLang="zh-CN" dirty="0"/>
              <a:t>ACID</a:t>
            </a:r>
            <a:r>
              <a:rPr kumimoji="1" lang="zh-CN" altLang="en-US" dirty="0"/>
              <a:t>这样的本地事务。如何保证业务执行和消息发送在一个事务中？比如以下场景：用户下单，业务执行完成后发送了订单生成消息给下游系统，但是在事务提交的时候因为某些问题失败了，事务回退了，但是订单消息已经发送，无法回退。</a:t>
            </a:r>
            <a:endParaRPr kumimoji="1" lang="en-US" altLang="zh-CN" dirty="0"/>
          </a:p>
          <a:p>
            <a:r>
              <a:rPr kumimoji="1" lang="zh-CN" altLang="en-US" dirty="0"/>
              <a:t>解决思路：</a:t>
            </a:r>
            <a:endParaRPr kumimoji="1" lang="en-US" altLang="zh-CN" dirty="0"/>
          </a:p>
          <a:p>
            <a:r>
              <a:rPr kumimoji="1" lang="zh-CN" altLang="en-US" dirty="0"/>
              <a:t>发件箱模式。定义一个消息队列表，发送</a:t>
            </a:r>
            <a:r>
              <a:rPr kumimoji="1" lang="en-US" altLang="zh-CN" dirty="0" err="1"/>
              <a:t>mq</a:t>
            </a:r>
            <a:r>
              <a:rPr kumimoji="1" lang="zh-CN" altLang="en-US" dirty="0"/>
              <a:t>消息时，先将消息小如到消息表中，此时属于数据库本地事务。启用一个组件扫描发件箱并发送。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629710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1DC664-2C41-7543-953E-7256D28E7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RocketMQ</a:t>
            </a:r>
            <a:r>
              <a:rPr kumimoji="1" lang="zh-CN" altLang="en-US" dirty="0"/>
              <a:t>如何处理消息重复消费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92B3C3-CF9F-1D43-9D5D-D435D712E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RocketMQ</a:t>
            </a:r>
            <a:r>
              <a:rPr kumimoji="1" lang="zh-CN" altLang="en-US" dirty="0"/>
              <a:t>自身并不解决消息重复消费的问题。需要使用者自己解决。</a:t>
            </a:r>
            <a:endParaRPr kumimoji="1" lang="en-US" altLang="zh-CN" dirty="0"/>
          </a:p>
          <a:p>
            <a:r>
              <a:rPr kumimoji="1" lang="zh-CN" altLang="en-US" dirty="0"/>
              <a:t>解决方案有</a:t>
            </a:r>
            <a:r>
              <a:rPr kumimoji="1" lang="en-US" altLang="zh-CN" dirty="0"/>
              <a:t>2</a:t>
            </a:r>
            <a:r>
              <a:rPr kumimoji="1" lang="zh-CN" altLang="en-US" dirty="0"/>
              <a:t>种：</a:t>
            </a:r>
            <a:endParaRPr kumimoji="1" lang="en-US" altLang="zh-CN" dirty="0"/>
          </a:p>
          <a:p>
            <a:r>
              <a:rPr kumimoji="1" lang="zh-CN" altLang="en-US" dirty="0"/>
              <a:t>保证消费逻辑的幂等性。</a:t>
            </a:r>
            <a:endParaRPr kumimoji="1" lang="en-US" altLang="zh-CN" dirty="0"/>
          </a:p>
          <a:p>
            <a:r>
              <a:rPr kumimoji="1" lang="zh-CN" altLang="en-US" dirty="0"/>
              <a:t>维护一个已消费消息的记录。（比如在数据库或者</a:t>
            </a:r>
            <a:r>
              <a:rPr kumimoji="1" lang="en-US" altLang="zh-CN" dirty="0"/>
              <a:t>Redis</a:t>
            </a:r>
            <a:r>
              <a:rPr kumimoji="1" lang="zh-CN" altLang="en-US" dirty="0"/>
              <a:t>中保存已经消费的消息</a:t>
            </a:r>
            <a:r>
              <a:rPr kumimoji="1" lang="en-US" altLang="zh-CN" dirty="0"/>
              <a:t>ID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54859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D7B92-C53F-5048-A035-CD294FA54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RocketMQ</a:t>
            </a:r>
            <a:r>
              <a:rPr kumimoji="1" lang="zh-CN" altLang="en-US" dirty="0"/>
              <a:t>如何保证顺序消费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E86850-C320-CE4F-B6EC-693E90834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顺序消费分为</a:t>
            </a:r>
            <a:r>
              <a:rPr kumimoji="1" lang="en-US" altLang="zh-CN" dirty="0"/>
              <a:t>2</a:t>
            </a:r>
            <a:r>
              <a:rPr kumimoji="1" lang="zh-CN" altLang="en-US" dirty="0"/>
              <a:t>种：分区顺序和全局顺序。</a:t>
            </a:r>
            <a:endParaRPr kumimoji="1" lang="en-US" altLang="zh-CN" dirty="0"/>
          </a:p>
          <a:p>
            <a:r>
              <a:rPr kumimoji="1" lang="zh-CN" altLang="en-US" dirty="0"/>
              <a:t>分区顺序：在一个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下的某个</a:t>
            </a:r>
            <a:r>
              <a:rPr kumimoji="1" lang="en-US" altLang="zh-CN" dirty="0"/>
              <a:t>queue</a:t>
            </a:r>
            <a:r>
              <a:rPr kumimoji="1" lang="zh-CN" altLang="en-US" dirty="0"/>
              <a:t>是顺序的。比如对某个用户进行持续更新的消息，可以通过</a:t>
            </a:r>
            <a:r>
              <a:rPr lang="en" altLang="zh-CN" dirty="0" err="1"/>
              <a:t>MessageQueueSelector</a:t>
            </a:r>
            <a:r>
              <a:rPr lang="zh-CN" altLang="en" dirty="0"/>
              <a:t>将</a:t>
            </a:r>
            <a:r>
              <a:rPr lang="zh-CN" altLang="en-US" dirty="0"/>
              <a:t>某个用户的消息制定发送到同一个</a:t>
            </a:r>
            <a:r>
              <a:rPr lang="en-US" altLang="zh-CN" dirty="0"/>
              <a:t>queue</a:t>
            </a:r>
            <a:r>
              <a:rPr lang="zh-CN" altLang="en-US" dirty="0"/>
              <a:t>。</a:t>
            </a:r>
            <a:r>
              <a:rPr lang="en-US" altLang="zh-CN" dirty="0"/>
              <a:t>Consumer</a:t>
            </a:r>
            <a:r>
              <a:rPr lang="zh-CN" altLang="en-US" dirty="0"/>
              <a:t>消费时可以 采用</a:t>
            </a:r>
            <a:r>
              <a:rPr lang="en-US" altLang="zh-CN" dirty="0" err="1"/>
              <a:t>MessageListenerOrderly</a:t>
            </a:r>
            <a:r>
              <a:rPr lang="zh-CN" altLang="en-US" dirty="0"/>
              <a:t>的形式进行顺序消费，如果用</a:t>
            </a:r>
            <a:r>
              <a:rPr lang="en-US" altLang="zh-CN" dirty="0" err="1"/>
              <a:t>MessageListenerConcurrently</a:t>
            </a:r>
            <a:r>
              <a:rPr lang="zh-CN" altLang="en-US" dirty="0"/>
              <a:t>，则需要将线程池改为单线程。</a:t>
            </a:r>
            <a:endParaRPr lang="en-US" altLang="zh-CN" dirty="0"/>
          </a:p>
          <a:p>
            <a:r>
              <a:rPr kumimoji="1" lang="zh-CN" altLang="en-US" dirty="0"/>
              <a:t>全局顺序：只能通过将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设置成只有一个</a:t>
            </a:r>
            <a:r>
              <a:rPr kumimoji="1" lang="en-US" altLang="zh-CN" dirty="0"/>
              <a:t>queue</a:t>
            </a:r>
            <a:r>
              <a:rPr kumimoji="1" lang="zh-CN" altLang="en-US" dirty="0"/>
              <a:t>来实现。同样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要顺序消费。</a:t>
            </a:r>
            <a:endParaRPr kumimoji="1" lang="en-US" altLang="zh-CN" dirty="0"/>
          </a:p>
          <a:p>
            <a:r>
              <a:rPr kumimoji="1" lang="zh-CN" altLang="en-US" dirty="0"/>
              <a:t>分区顺序并不能严格保证，在某些极端场景下，比如一个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的</a:t>
            </a:r>
            <a:r>
              <a:rPr kumimoji="1" lang="en-US" altLang="zh-CN" dirty="0"/>
              <a:t>queue</a:t>
            </a:r>
            <a:r>
              <a:rPr kumimoji="1" lang="zh-CN" altLang="en-US" dirty="0"/>
              <a:t>分布在多个</a:t>
            </a:r>
            <a:r>
              <a:rPr kumimoji="1" lang="en-US" altLang="zh-CN" dirty="0"/>
              <a:t>Broker</a:t>
            </a:r>
            <a:r>
              <a:rPr kumimoji="1" lang="zh-CN" altLang="en-US" dirty="0"/>
              <a:t>上，但是</a:t>
            </a:r>
            <a:r>
              <a:rPr kumimoji="1" lang="en-US" altLang="zh-CN" dirty="0"/>
              <a:t>Broker</a:t>
            </a:r>
            <a:r>
              <a:rPr kumimoji="1" lang="zh-CN" altLang="en-US" dirty="0"/>
              <a:t>宕机导致</a:t>
            </a:r>
            <a:r>
              <a:rPr lang="en" altLang="zh-CN" dirty="0" err="1"/>
              <a:t>MessageQueueSelector</a:t>
            </a:r>
            <a:r>
              <a:rPr lang="zh-CN" altLang="en" dirty="0"/>
              <a:t>返回</a:t>
            </a:r>
            <a:r>
              <a:rPr lang="zh-CN" altLang="en-US" dirty="0"/>
              <a:t>的</a:t>
            </a:r>
            <a:r>
              <a:rPr lang="en-US" altLang="zh-CN" dirty="0"/>
              <a:t>Queue</a:t>
            </a:r>
            <a:r>
              <a:rPr lang="zh-CN" altLang="en-US" dirty="0"/>
              <a:t>列表数量发生了变化 ，消息被发送到不同的</a:t>
            </a:r>
            <a:r>
              <a:rPr lang="en-US" altLang="zh-CN" dirty="0"/>
              <a:t>Queue</a:t>
            </a:r>
            <a:r>
              <a:rPr lang="zh-CN" altLang="en-US" dirty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62288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DA7E95-64DE-874B-98C5-CAB5D7A84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如何处理消息堆积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F1AC20-F3E2-ED45-B105-080C9CB04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/>
              <a:t>场景：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长时间宕机导致消息大量积压，如何快速处理？</a:t>
            </a:r>
            <a:endParaRPr kumimoji="1" lang="en-US" altLang="zh-CN" dirty="0"/>
          </a:p>
          <a:p>
            <a:r>
              <a:rPr kumimoji="1" lang="zh-CN" altLang="en-US" dirty="0"/>
              <a:t>步骤</a:t>
            </a:r>
            <a:r>
              <a:rPr kumimoji="1" lang="en-US" altLang="zh-CN" dirty="0"/>
              <a:t>1:</a:t>
            </a:r>
            <a:r>
              <a:rPr kumimoji="1" lang="zh-CN" altLang="en-US" dirty="0"/>
              <a:t> 当然是先恢复</a:t>
            </a:r>
            <a:r>
              <a:rPr kumimoji="1" lang="en-US" altLang="zh-CN" dirty="0"/>
              <a:t>consumer</a:t>
            </a:r>
          </a:p>
          <a:p>
            <a:r>
              <a:rPr kumimoji="1" lang="zh-CN" altLang="en-US" dirty="0"/>
              <a:t>步骤</a:t>
            </a:r>
            <a:r>
              <a:rPr kumimoji="1" lang="en-US" altLang="zh-CN" dirty="0"/>
              <a:t>2:</a:t>
            </a:r>
            <a:r>
              <a:rPr kumimoji="1" lang="zh-CN" altLang="en-US" dirty="0"/>
              <a:t> 如果消息并不重要（日志，告警等），可以通过设置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消费时的</a:t>
            </a:r>
            <a:r>
              <a:rPr kumimoji="1" lang="en-US" altLang="zh-CN" dirty="0"/>
              <a:t>offset</a:t>
            </a:r>
            <a:r>
              <a:rPr kumimoji="1" lang="zh-CN" altLang="en-US" dirty="0"/>
              <a:t>为</a:t>
            </a:r>
            <a:r>
              <a:rPr lang="en" altLang="zh-CN" i="1" dirty="0"/>
              <a:t>CONSUME_FROM_LAST_OFFSET</a:t>
            </a:r>
          </a:p>
          <a:p>
            <a:r>
              <a:rPr kumimoji="1" lang="zh-CN" altLang="en-US" dirty="0"/>
              <a:t>步骤</a:t>
            </a:r>
            <a:r>
              <a:rPr kumimoji="1" lang="en-US" altLang="zh-CN" dirty="0"/>
              <a:t>3:</a:t>
            </a:r>
            <a:r>
              <a:rPr kumimoji="1" lang="zh-CN" altLang="en-US" dirty="0"/>
              <a:t> 如果消息必须要重新消费，那先要查看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对应的</a:t>
            </a:r>
            <a:r>
              <a:rPr kumimoji="1" lang="en-US" altLang="zh-CN" dirty="0" err="1"/>
              <a:t>ReadQueue</a:t>
            </a:r>
            <a:r>
              <a:rPr kumimoji="1" lang="zh-CN" altLang="en-US" dirty="0"/>
              <a:t>的数量，如果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数量小于</a:t>
            </a:r>
            <a:r>
              <a:rPr kumimoji="1" lang="en-US" altLang="zh-CN" dirty="0" err="1"/>
              <a:t>ReadQueue</a:t>
            </a:r>
            <a:r>
              <a:rPr kumimoji="1" lang="zh-CN" altLang="en-US" dirty="0"/>
              <a:t>的数量，可以通过增加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数量到</a:t>
            </a:r>
            <a:r>
              <a:rPr kumimoji="1" lang="en-US" altLang="zh-CN" dirty="0" err="1"/>
              <a:t>ReadQueue</a:t>
            </a:r>
            <a:r>
              <a:rPr kumimoji="1" lang="zh-CN" altLang="en-US" dirty="0"/>
              <a:t>数量的形式来加快消息消费</a:t>
            </a:r>
            <a:endParaRPr kumimoji="1" lang="en-US" altLang="zh-CN" dirty="0"/>
          </a:p>
          <a:p>
            <a:r>
              <a:rPr kumimoji="1" lang="zh-CN" altLang="en-US" dirty="0"/>
              <a:t>步骤</a:t>
            </a:r>
            <a:r>
              <a:rPr kumimoji="1" lang="en-US" altLang="zh-CN" dirty="0"/>
              <a:t>4:</a:t>
            </a:r>
            <a:r>
              <a:rPr kumimoji="1" lang="zh-CN" altLang="en-US" dirty="0"/>
              <a:t> 如果步骤</a:t>
            </a:r>
            <a:r>
              <a:rPr kumimoji="1" lang="en-US" altLang="zh-CN" dirty="0"/>
              <a:t>3</a:t>
            </a:r>
            <a:r>
              <a:rPr kumimoji="1" lang="zh-CN" altLang="en-US" dirty="0"/>
              <a:t>不成立，则不能直接通过增加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数量的形式（因为一个</a:t>
            </a:r>
            <a:r>
              <a:rPr kumimoji="1" lang="en-US" altLang="zh-CN" dirty="0"/>
              <a:t>Queue</a:t>
            </a:r>
            <a:r>
              <a:rPr kumimoji="1" lang="zh-CN" altLang="en-US" dirty="0"/>
              <a:t>只能被一个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消费），可以考虑创建</a:t>
            </a:r>
            <a:r>
              <a:rPr kumimoji="1" lang="en-US" altLang="zh-CN" dirty="0"/>
              <a:t>N</a:t>
            </a:r>
            <a:r>
              <a:rPr kumimoji="1" lang="zh-CN" altLang="en-US" dirty="0"/>
              <a:t>个新的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，将堆积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的消息搬运到一个新的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（不处理业务逻辑，只搬运），新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的</a:t>
            </a:r>
            <a:r>
              <a:rPr kumimoji="1" lang="en-US" altLang="zh-CN" dirty="0"/>
              <a:t>Queue</a:t>
            </a:r>
            <a:r>
              <a:rPr kumimoji="1" lang="zh-CN" altLang="en-US" dirty="0"/>
              <a:t>数量是原来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的</a:t>
            </a:r>
            <a:r>
              <a:rPr kumimoji="1" lang="en-US" altLang="zh-CN" dirty="0"/>
              <a:t>N</a:t>
            </a:r>
            <a:r>
              <a:rPr kumimoji="1" lang="zh-CN" altLang="en-US" dirty="0"/>
              <a:t>倍。然后扩大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的数量来消费新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的消息并完成业务处理，完成后将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数量恢复到原来并消费旧的</a:t>
            </a:r>
            <a:r>
              <a:rPr kumimoji="1" lang="en-US" altLang="zh-CN" dirty="0"/>
              <a:t>Topic</a:t>
            </a:r>
            <a:r>
              <a:rPr kumimoji="1" lang="zh-CN" altLang="en-US"/>
              <a:t>。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28041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9F919-14A4-7C4C-8AF6-50C9A7FFC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如何处理过期文件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0B16E8-1176-4D45-AF1A-A144D5E9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86759"/>
            <a:ext cx="8915400" cy="4124463"/>
          </a:xfrm>
        </p:spPr>
        <p:txBody>
          <a:bodyPr>
            <a:normAutofit fontScale="85000" lnSpcReduction="20000"/>
          </a:bodyPr>
          <a:lstStyle/>
          <a:p>
            <a:r>
              <a:rPr kumimoji="1" lang="zh-CN" altLang="en-US" dirty="0"/>
              <a:t>文件过期判定：</a:t>
            </a:r>
            <a:r>
              <a:rPr lang="en-US" altLang="zh-CN" dirty="0"/>
              <a:t> </a:t>
            </a:r>
            <a:r>
              <a:rPr lang="en-US" altLang="zh-CN" dirty="0" err="1"/>
              <a:t>RocketMQ</a:t>
            </a:r>
            <a:r>
              <a:rPr lang="zh-CN" altLang="en-US" dirty="0"/>
              <a:t>顺序写</a:t>
            </a:r>
            <a:r>
              <a:rPr lang="en-US" altLang="zh-CN" dirty="0" err="1"/>
              <a:t>CommitLog</a:t>
            </a:r>
            <a:r>
              <a:rPr lang="zh-CN" altLang="en-US" dirty="0"/>
              <a:t>文件、</a:t>
            </a:r>
            <a:r>
              <a:rPr lang="en-US" altLang="zh-CN" dirty="0" err="1"/>
              <a:t>ComsumeQueue</a:t>
            </a:r>
            <a:r>
              <a:rPr lang="zh-CN" altLang="en-US" dirty="0"/>
              <a:t>文件，所有的写操作都追加到最后一个文件上，因此在当前写文件之前的文件将不会有数据插入，也就不会有任何变动，因此可通过时间来做判断，比如超过</a:t>
            </a:r>
            <a:r>
              <a:rPr lang="en-US" altLang="zh-CN" dirty="0" err="1"/>
              <a:t>fileReservedTime</a:t>
            </a:r>
            <a:r>
              <a:rPr lang="zh-CN" altLang="en-US" dirty="0"/>
              <a:t>（默认</a:t>
            </a:r>
            <a:r>
              <a:rPr lang="en-US" altLang="zh-CN" dirty="0"/>
              <a:t>48</a:t>
            </a:r>
            <a:r>
              <a:rPr lang="zh-CN" altLang="en-US" dirty="0"/>
              <a:t>）小时未更新的文件将会被删除（即使这个</a:t>
            </a:r>
            <a:r>
              <a:rPr lang="en-US" altLang="zh-CN" dirty="0" err="1"/>
              <a:t>CommitLog</a:t>
            </a:r>
            <a:r>
              <a:rPr lang="zh-CN" altLang="en-US" dirty="0"/>
              <a:t>文件没有被完全消费）。</a:t>
            </a:r>
            <a:endParaRPr lang="en-US" altLang="zh-CN" dirty="0"/>
          </a:p>
          <a:p>
            <a:r>
              <a:rPr kumimoji="1" lang="en-US" altLang="zh-CN" dirty="0" err="1"/>
              <a:t>deleteWhen</a:t>
            </a:r>
            <a:r>
              <a:rPr kumimoji="1" lang="zh-CN" altLang="en-US" dirty="0"/>
              <a:t>参数代表在几年做过期文件删除（默认</a:t>
            </a:r>
            <a:r>
              <a:rPr kumimoji="1" lang="en-US" altLang="zh-CN" dirty="0"/>
              <a:t>04</a:t>
            </a:r>
            <a:r>
              <a:rPr kumimoji="1" lang="zh-CN" altLang="en-US" dirty="0"/>
              <a:t>代表凌晨</a:t>
            </a:r>
            <a:r>
              <a:rPr kumimoji="1" lang="en-US" altLang="zh-CN" dirty="0"/>
              <a:t>4</a:t>
            </a:r>
            <a:r>
              <a:rPr kumimoji="1" lang="zh-CN" altLang="en-US" dirty="0"/>
              <a:t>点）</a:t>
            </a:r>
            <a:endParaRPr kumimoji="1" lang="en-US" altLang="zh-CN" dirty="0"/>
          </a:p>
          <a:p>
            <a:r>
              <a:rPr kumimoji="1" lang="zh-CN" altLang="en-US" dirty="0"/>
              <a:t>流程：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     </a:t>
            </a:r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lang="en-US" altLang="zh-CN" dirty="0"/>
              <a:t>broker</a:t>
            </a:r>
            <a:r>
              <a:rPr lang="zh-CN" altLang="en-US" dirty="0"/>
              <a:t>定时任务每</a:t>
            </a:r>
            <a:r>
              <a:rPr lang="en-US" altLang="zh-CN" dirty="0"/>
              <a:t>10</a:t>
            </a:r>
            <a:r>
              <a:rPr lang="zh-CN" altLang="en-US" dirty="0"/>
              <a:t>秒扫描是否有文件需要删除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</a:t>
            </a:r>
            <a:r>
              <a:rPr lang="en-US" altLang="zh-CN" dirty="0"/>
              <a:t>2.</a:t>
            </a:r>
            <a:r>
              <a:rPr lang="zh-CN" altLang="en-US" dirty="0"/>
              <a:t> 以下三种情况触发文件删除：到了</a:t>
            </a:r>
            <a:r>
              <a:rPr lang="en-US" altLang="zh-CN" dirty="0" err="1"/>
              <a:t>deleteWhere</a:t>
            </a:r>
            <a:r>
              <a:rPr lang="zh-CN" altLang="en-US" dirty="0"/>
              <a:t>指定的时间点（默认是凌晨</a:t>
            </a:r>
            <a:r>
              <a:rPr lang="en-US" altLang="zh-CN" dirty="0"/>
              <a:t>4</a:t>
            </a:r>
            <a:r>
              <a:rPr lang="zh-CN" altLang="en-US" dirty="0"/>
              <a:t>点）、磁盘不足、手动触发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</a:t>
            </a:r>
            <a:r>
              <a:rPr lang="en-US" altLang="zh-CN" dirty="0"/>
              <a:t>3.</a:t>
            </a:r>
            <a:r>
              <a:rPr lang="zh-CN" altLang="en-US" dirty="0"/>
              <a:t>对于磁盘不足的情况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a. </a:t>
            </a:r>
            <a:r>
              <a:rPr lang="zh-CN" altLang="en-US" dirty="0"/>
              <a:t>当磁盘使用率大于磁盘空间警戒线水位（默认是</a:t>
            </a:r>
            <a:r>
              <a:rPr lang="en-US" altLang="zh-CN" dirty="0"/>
              <a:t>90%</a:t>
            </a:r>
            <a:r>
              <a:rPr lang="zh-CN" altLang="en-US" dirty="0"/>
              <a:t>），会阻止消息写入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b. </a:t>
            </a:r>
            <a:r>
              <a:rPr lang="zh-CN" altLang="en-US" dirty="0"/>
              <a:t>磁盘已经达到必须释放的上限（</a:t>
            </a:r>
            <a:r>
              <a:rPr lang="en-US" altLang="zh-CN" dirty="0"/>
              <a:t>85%</a:t>
            </a:r>
            <a:r>
              <a:rPr lang="zh-CN" altLang="en-US" dirty="0"/>
              <a:t>水位线）的时候，则开始批量清理文件（无论是否过期），直到空间充足。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c. </a:t>
            </a:r>
            <a:r>
              <a:rPr lang="zh-CN" altLang="en-US" dirty="0"/>
              <a:t>消息文件过期，且到达清理时点（默认是凌晨</a:t>
            </a:r>
            <a:r>
              <a:rPr lang="en-US" altLang="zh-CN" dirty="0"/>
              <a:t>4</a:t>
            </a:r>
            <a:r>
              <a:rPr lang="zh-CN" altLang="en-US" dirty="0"/>
              <a:t>点），删除过期文件。</a:t>
            </a:r>
          </a:p>
          <a:p>
            <a:pPr marL="0" indent="0">
              <a:buNone/>
            </a:pPr>
            <a:r>
              <a:rPr lang="en-US" altLang="zh-CN" dirty="0"/>
              <a:t>	d. </a:t>
            </a:r>
            <a:r>
              <a:rPr lang="zh-CN" altLang="en-US" dirty="0"/>
              <a:t>消息</a:t>
            </a:r>
            <a:r>
              <a:rPr lang="zh-CN" altLang="en-US"/>
              <a:t>文件过期，</a:t>
            </a:r>
            <a:r>
              <a:rPr lang="zh-CN" altLang="en-US" dirty="0"/>
              <a:t>且磁盘空间达到了水位线（默认</a:t>
            </a:r>
            <a:r>
              <a:rPr lang="en-US" altLang="zh-CN" dirty="0"/>
              <a:t>75%</a:t>
            </a:r>
            <a:r>
              <a:rPr lang="zh-CN" altLang="en-US" dirty="0"/>
              <a:t>），删除过期文件。</a:t>
            </a:r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44091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A09A91-A650-9D4B-BE61-62F8F8FF4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8719" y="2788555"/>
            <a:ext cx="8911687" cy="1280890"/>
          </a:xfrm>
        </p:spPr>
        <p:txBody>
          <a:bodyPr/>
          <a:lstStyle/>
          <a:p>
            <a:pPr algn="ctr"/>
            <a:r>
              <a:rPr kumimoji="1" lang="zh-CN" altLang="en-US" dirty="0"/>
              <a:t>源码分析</a:t>
            </a:r>
          </a:p>
        </p:txBody>
      </p:sp>
    </p:spTree>
    <p:extLst>
      <p:ext uri="{BB962C8B-B14F-4D97-AF65-F5344CB8AC3E}">
        <p14:creationId xmlns:p14="http://schemas.microsoft.com/office/powerpoint/2010/main" val="42582384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7C4911-9AFC-C24A-B0E3-AC99CC93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Producer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8456C6-549A-294F-A595-8D4ACD733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9909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486660-B6C1-134F-9F34-815B79BBB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RocketMQ</a:t>
            </a:r>
            <a:r>
              <a:rPr kumimoji="1" lang="zh-CN" altLang="en-US" dirty="0"/>
              <a:t>和竞品的比较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CED31E8C-0A42-CD48-8BE9-225814D296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7762652"/>
              </p:ext>
            </p:extLst>
          </p:nvPr>
        </p:nvGraphicFramePr>
        <p:xfrm>
          <a:off x="2589213" y="2133600"/>
          <a:ext cx="7429500" cy="932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5900">
                  <a:extLst>
                    <a:ext uri="{9D8B030D-6E8A-4147-A177-3AD203B41FA5}">
                      <a16:colId xmlns:a16="http://schemas.microsoft.com/office/drawing/2014/main" val="2116871840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1001505809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1413914068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1042094274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42616785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b="1" dirty="0">
                          <a:solidFill>
                            <a:srgbClr val="000000"/>
                          </a:solidFill>
                          <a:effectLst/>
                        </a:rPr>
                        <a:t>特性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ActiveMQ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RabbitMQ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RocketMQ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err="1">
                          <a:solidFill>
                            <a:srgbClr val="000000"/>
                          </a:solidFill>
                          <a:effectLst/>
                        </a:rPr>
                        <a:t>kafka</a:t>
                      </a:r>
                      <a:endParaRPr lang="en-US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454257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开发语言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000000"/>
                          </a:solidFill>
                          <a:effectLst/>
                        </a:rPr>
                        <a:t>Java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000000"/>
                          </a:solidFill>
                          <a:effectLst/>
                        </a:rPr>
                        <a:t>Erlang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000000"/>
                          </a:solidFill>
                          <a:effectLst/>
                        </a:rPr>
                        <a:t>Java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000000"/>
                          </a:solidFill>
                          <a:effectLst/>
                        </a:rPr>
                        <a:t>Scala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354545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单机吞吐量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万级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万级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0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万级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0" dirty="0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万级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32748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时效性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 err="1">
                          <a:solidFill>
                            <a:srgbClr val="000000"/>
                          </a:solidFill>
                          <a:effectLst/>
                        </a:rPr>
                        <a:t>ms</a:t>
                      </a:r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级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000000"/>
                          </a:solidFill>
                          <a:effectLst/>
                        </a:rPr>
                        <a:t>us</a:t>
                      </a:r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级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000000"/>
                          </a:solidFill>
                          <a:effectLst/>
                        </a:rPr>
                        <a:t>ms</a:t>
                      </a:r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级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 err="1">
                          <a:solidFill>
                            <a:srgbClr val="000000"/>
                          </a:solidFill>
                          <a:effectLst/>
                        </a:rPr>
                        <a:t>ms</a:t>
                      </a:r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级以内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1350102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可用性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高</a:t>
                      </a:r>
                      <a:r>
                        <a:rPr lang="en-US" altLang="zh-CN" b="0" dirty="0">
                          <a:solidFill>
                            <a:srgbClr val="000000"/>
                          </a:solidFill>
                          <a:effectLst/>
                        </a:rPr>
                        <a:t>(</a:t>
                      </a:r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主从架构</a:t>
                      </a:r>
                      <a:r>
                        <a:rPr lang="en-US" altLang="zh-CN" b="0" dirty="0">
                          <a:solidFill>
                            <a:srgbClr val="000000"/>
                          </a:solidFill>
                          <a:effectLst/>
                        </a:rPr>
                        <a:t>)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高</a:t>
                      </a:r>
                      <a:r>
                        <a:rPr lang="en-US" altLang="zh-CN" b="0">
                          <a:solidFill>
                            <a:srgbClr val="000000"/>
                          </a:solidFill>
                          <a:effectLst/>
                        </a:rPr>
                        <a:t>(</a:t>
                      </a:r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主从架构</a:t>
                      </a:r>
                      <a:r>
                        <a:rPr lang="en-US" altLang="zh-CN" b="0">
                          <a:solidFill>
                            <a:srgbClr val="000000"/>
                          </a:solidFill>
                          <a:effectLst/>
                        </a:rPr>
                        <a:t>)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非常高</a:t>
                      </a:r>
                      <a:r>
                        <a:rPr lang="en-US" altLang="zh-CN" b="0">
                          <a:solidFill>
                            <a:srgbClr val="000000"/>
                          </a:solidFill>
                          <a:effectLst/>
                        </a:rPr>
                        <a:t>(</a:t>
                      </a:r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分布式架构</a:t>
                      </a:r>
                      <a:r>
                        <a:rPr lang="en-US" altLang="zh-CN" b="0">
                          <a:solidFill>
                            <a:srgbClr val="000000"/>
                          </a:solidFill>
                          <a:effectLst/>
                        </a:rPr>
                        <a:t>)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非常高</a:t>
                      </a:r>
                      <a:r>
                        <a:rPr lang="en-US" altLang="zh-CN" b="0" dirty="0">
                          <a:solidFill>
                            <a:srgbClr val="000000"/>
                          </a:solidFill>
                          <a:effectLst/>
                        </a:rPr>
                        <a:t>(</a:t>
                      </a:r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分布式架构</a:t>
                      </a:r>
                      <a:r>
                        <a:rPr lang="en-US" altLang="zh-CN" b="0" dirty="0">
                          <a:solidFill>
                            <a:srgbClr val="000000"/>
                          </a:solidFill>
                          <a:effectLst/>
                        </a:rPr>
                        <a:t>)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577341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可靠性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低概率丢失数据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低概率丢失数据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优化后可</a:t>
                      </a:r>
                      <a:r>
                        <a:rPr lang="en-US" altLang="zh-CN" b="0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丢失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优化后可</a:t>
                      </a:r>
                      <a:r>
                        <a:rPr lang="en-US" altLang="zh-CN" b="0" dirty="0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丢失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492251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消息消费方式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least once</a:t>
                      </a:r>
                      <a:br>
                        <a:rPr lang="en-US" altLang="zh-CN" dirty="0"/>
                      </a:b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most once</a:t>
                      </a:r>
                      <a:br>
                        <a:rPr lang="en-US" altLang="zh-CN" dirty="0"/>
                      </a:b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Exactly once</a:t>
                      </a:r>
                      <a:endParaRPr lang="zh-CN" altLang="en-US" b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least once</a:t>
                      </a:r>
                      <a:br>
                        <a:rPr lang="en-US" altLang="zh-CN" dirty="0"/>
                      </a:b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most once</a:t>
                      </a:r>
                      <a:br>
                        <a:rPr lang="en-US" altLang="zh-CN" dirty="0"/>
                      </a:b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Exactly once</a:t>
                      </a:r>
                      <a:endParaRPr lang="zh-CN" altLang="en-US" b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least once</a:t>
                      </a:r>
                      <a:br>
                        <a:rPr lang="en-US" altLang="zh-CN" dirty="0"/>
                      </a:b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most once</a:t>
                      </a:r>
                      <a:br>
                        <a:rPr lang="en-US" altLang="zh-CN" dirty="0"/>
                      </a:b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Exactly once</a:t>
                      </a:r>
                      <a:endParaRPr lang="zh-CN" altLang="en-US" b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least once</a:t>
                      </a:r>
                      <a:br>
                        <a:rPr lang="en-US" altLang="zh-CN" dirty="0"/>
                      </a:b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most once</a:t>
                      </a:r>
                      <a:br>
                        <a:rPr lang="en-US" altLang="zh-CN" dirty="0"/>
                      </a:b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Exactly once</a:t>
                      </a:r>
                      <a:endParaRPr lang="zh-CN" altLang="en-US" b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761005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支持协议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AMQP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>
                          <a:solidFill>
                            <a:srgbClr val="000000"/>
                          </a:solidFill>
                          <a:effectLst/>
                        </a:rPr>
                        <a:t>MQTT</a:t>
                      </a:r>
                    </a:p>
                    <a:p>
                      <a:pPr algn="l"/>
                      <a:r>
                        <a:rPr lang="en-US" altLang="zh-CN" b="1" dirty="0">
                          <a:solidFill>
                            <a:srgbClr val="000000"/>
                          </a:solidFill>
                          <a:effectLst/>
                        </a:rPr>
                        <a:t>STOMP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>
                          <a:solidFill>
                            <a:srgbClr val="000000"/>
                          </a:solidFill>
                          <a:effectLst/>
                        </a:rPr>
                        <a:t>JMS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>
                          <a:solidFill>
                            <a:srgbClr val="000000"/>
                          </a:solidFill>
                          <a:effectLst/>
                        </a:rPr>
                        <a:t>AMQP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>
                          <a:solidFill>
                            <a:srgbClr val="000000"/>
                          </a:solidFill>
                          <a:effectLst/>
                        </a:rPr>
                        <a:t>MQTT</a:t>
                      </a:r>
                    </a:p>
                    <a:p>
                      <a:pPr algn="l"/>
                      <a:r>
                        <a:rPr lang="en-US" altLang="zh-CN" b="1" dirty="0">
                          <a:solidFill>
                            <a:srgbClr val="000000"/>
                          </a:solidFill>
                          <a:effectLst/>
                        </a:rPr>
                        <a:t>STOMP</a:t>
                      </a:r>
                    </a:p>
                    <a:p>
                      <a:pPr algn="l"/>
                      <a:r>
                        <a:rPr lang="en-US" altLang="zh-CN" b="1" dirty="0">
                          <a:solidFill>
                            <a:srgbClr val="000000"/>
                          </a:solidFill>
                          <a:effectLst/>
                        </a:rPr>
                        <a:t>HTTP and WebSocket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err="1">
                          <a:solidFill>
                            <a:srgbClr val="000000"/>
                          </a:solidFill>
                          <a:effectLst/>
                        </a:rPr>
                        <a:t>无</a:t>
                      </a:r>
                      <a:endParaRPr lang="en-US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>
                          <a:solidFill>
                            <a:srgbClr val="000000"/>
                          </a:solidFill>
                          <a:effectLst/>
                        </a:rPr>
                        <a:t>AMQP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>
                          <a:solidFill>
                            <a:srgbClr val="000000"/>
                          </a:solidFill>
                          <a:effectLst/>
                        </a:rPr>
                        <a:t>JMS</a:t>
                      </a:r>
                    </a:p>
                    <a:p>
                      <a:pPr algn="l"/>
                      <a:endParaRPr lang="en-US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479339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功能特性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成熟的产品，在很多公司得到应用；有较多的文档；各种协议支持较好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基于</a:t>
                      </a:r>
                      <a:r>
                        <a:rPr lang="en-US" b="0" dirty="0">
                          <a:solidFill>
                            <a:srgbClr val="000000"/>
                          </a:solidFill>
                          <a:effectLst/>
                        </a:rPr>
                        <a:t>erlang</a:t>
                      </a:r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开发，所以并发能力很强，性能极其好，延时很低</a:t>
                      </a:r>
                      <a:r>
                        <a:rPr lang="en-US" altLang="zh-CN" b="0" dirty="0">
                          <a:solidFill>
                            <a:srgbClr val="000000"/>
                          </a:solidFill>
                          <a:effectLst/>
                        </a:rPr>
                        <a:t>;</a:t>
                      </a:r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管理界面较丰富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000000"/>
                          </a:solidFill>
                          <a:effectLst/>
                        </a:rPr>
                        <a:t>MQ</a:t>
                      </a:r>
                      <a:r>
                        <a:rPr lang="zh-CN" altLang="en-US" b="0">
                          <a:solidFill>
                            <a:srgbClr val="000000"/>
                          </a:solidFill>
                          <a:effectLst/>
                        </a:rPr>
                        <a:t>功能比较完备，扩展性佳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只支持主要的</a:t>
                      </a:r>
                      <a:r>
                        <a:rPr lang="en-US" b="0" dirty="0">
                          <a:solidFill>
                            <a:srgbClr val="000000"/>
                          </a:solidFill>
                          <a:effectLst/>
                        </a:rPr>
                        <a:t>MQ</a:t>
                      </a:r>
                      <a:r>
                        <a:rPr lang="zh-CN" altLang="en-US" b="0" dirty="0">
                          <a:solidFill>
                            <a:srgbClr val="000000"/>
                          </a:solidFill>
                          <a:effectLst/>
                        </a:rPr>
                        <a:t>功能，像一些消息查询，消息回溯等功能没有提供，毕竟是为大数据准备的，在大数据领域应用广。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573809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9208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57FDE7-68E6-AC4D-84EC-6A386431B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RocketMQ</a:t>
            </a:r>
            <a:r>
              <a:rPr kumimoji="1" lang="zh-CN" altLang="en-US" dirty="0"/>
              <a:t>架构</a:t>
            </a:r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D36B8430-AEF2-CE49-A38C-3D2466823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4256" y="1402585"/>
            <a:ext cx="7213076" cy="528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43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9B530-D398-7C4B-8A36-BF8AA9841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RocketMQ</a:t>
            </a:r>
            <a:r>
              <a:rPr kumimoji="1" lang="zh-CN" altLang="en-US" dirty="0"/>
              <a:t>角色关系图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DE3FFD8-875C-DA4B-AC4D-06073AF701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3570" y="2133600"/>
            <a:ext cx="7606685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01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CED171-7BDA-1044-856C-B399BA37A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Consumer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F18D58-22DD-8544-8DC9-CE6FC45BF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zh-CN" altLang="en-US" dirty="0"/>
              <a:t>按</a:t>
            </a:r>
            <a:r>
              <a:rPr kumimoji="1" lang="zh-CN" altLang="en-US" i="1" dirty="0"/>
              <a:t>消息模式：</a:t>
            </a:r>
            <a:endParaRPr kumimoji="1" lang="en-US" altLang="zh-CN" i="1" dirty="0"/>
          </a:p>
          <a:p>
            <a:r>
              <a:rPr kumimoji="1" lang="en-US" altLang="zh-CN" dirty="0"/>
              <a:t>Clustering</a:t>
            </a:r>
            <a:r>
              <a:rPr kumimoji="1" lang="zh-CN" altLang="en-US" dirty="0"/>
              <a:t>：集群模式，同一个消费者组的</a:t>
            </a:r>
            <a:r>
              <a:rPr kumimoji="1" lang="en-US" altLang="zh-CN" dirty="0"/>
              <a:t>consumer</a:t>
            </a:r>
            <a:r>
              <a:rPr kumimoji="1" lang="zh-CN" altLang="en-US" dirty="0"/>
              <a:t>共同消费订阅的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的消息。</a:t>
            </a:r>
            <a:endParaRPr kumimoji="1" lang="en-US" altLang="zh-CN" dirty="0"/>
          </a:p>
          <a:p>
            <a:r>
              <a:rPr kumimoji="1" lang="en-US" altLang="zh-CN" dirty="0"/>
              <a:t>Broadcasting</a:t>
            </a:r>
            <a:r>
              <a:rPr kumimoji="1" lang="zh-CN" altLang="en-US" dirty="0"/>
              <a:t>：</a:t>
            </a:r>
            <a:r>
              <a:rPr lang="zh-CN" altLang="en-US" dirty="0"/>
              <a:t>同一个</a:t>
            </a:r>
            <a:r>
              <a:rPr lang="en" altLang="zh-CN" dirty="0" err="1"/>
              <a:t>ConsumerGroup</a:t>
            </a:r>
            <a:r>
              <a:rPr lang="en" altLang="zh-CN" dirty="0"/>
              <a:t> </a:t>
            </a:r>
            <a:r>
              <a:rPr lang="zh-CN" altLang="en-US" dirty="0"/>
              <a:t>里的每个</a:t>
            </a:r>
            <a:r>
              <a:rPr lang="en" altLang="zh-CN" dirty="0"/>
              <a:t>Consumer </a:t>
            </a:r>
            <a:r>
              <a:rPr lang="zh-CN" altLang="en-US" dirty="0"/>
              <a:t>都能消费到所订阅</a:t>
            </a:r>
            <a:r>
              <a:rPr lang="en" altLang="zh-CN" dirty="0"/>
              <a:t>Topic </a:t>
            </a:r>
            <a:r>
              <a:rPr lang="zh-CN" altLang="en-US" dirty="0"/>
              <a:t>的全部消息，也就是一个消息会被多次分发，被多个</a:t>
            </a:r>
            <a:r>
              <a:rPr lang="en" altLang="zh-CN" dirty="0"/>
              <a:t>Consumer </a:t>
            </a:r>
            <a:r>
              <a:rPr lang="zh-CN" altLang="en-US" dirty="0"/>
              <a:t>消费。</a:t>
            </a:r>
          </a:p>
          <a:p>
            <a:r>
              <a:rPr kumimoji="1" lang="zh-CN" altLang="en-US" dirty="0"/>
              <a:t>按实现：</a:t>
            </a:r>
            <a:endParaRPr kumimoji="1" lang="en-US" altLang="zh-CN" dirty="0"/>
          </a:p>
          <a:p>
            <a:r>
              <a:rPr lang="en" altLang="zh-CN" dirty="0" err="1"/>
              <a:t>DefaultMQPushConsumer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" altLang="zh-CN" dirty="0" err="1"/>
              <a:t>DefaultMQPullConsumer</a:t>
            </a:r>
            <a:r>
              <a:rPr lang="en" altLang="zh-CN" dirty="0"/>
              <a:t>:</a:t>
            </a:r>
            <a:r>
              <a:rPr lang="zh-CN" altLang="en-US" dirty="0"/>
              <a:t> 消费者消费某个</a:t>
            </a:r>
            <a:r>
              <a:rPr lang="en-US" altLang="zh-CN" dirty="0"/>
              <a:t>topic</a:t>
            </a:r>
            <a:r>
              <a:rPr lang="zh-CN" altLang="en-US" dirty="0"/>
              <a:t>的某个</a:t>
            </a:r>
            <a:r>
              <a:rPr lang="en-US" altLang="zh-CN" dirty="0"/>
              <a:t>queue</a:t>
            </a:r>
            <a:r>
              <a:rPr lang="zh-CN" altLang="en-US" dirty="0"/>
              <a:t>时，可以指定消费的具体位置。优点是比较灵活，可以跳过某些消息，也可以重新某个已经消费过的消息。在拉模式下，</a:t>
            </a:r>
            <a:r>
              <a:rPr lang="en-US" altLang="zh-CN" dirty="0"/>
              <a:t>consumer</a:t>
            </a:r>
            <a:r>
              <a:rPr lang="zh-CN" altLang="en-US" dirty="0"/>
              <a:t>可以根据自身的负载和消费能力来拉去消息。缺点是编码比较麻烦，而且需要自己维护</a:t>
            </a:r>
            <a:r>
              <a:rPr lang="en-US" altLang="zh-CN" dirty="0"/>
              <a:t>offset</a:t>
            </a:r>
            <a:r>
              <a:rPr lang="zh-CN" altLang="en-US" dirty="0"/>
              <a:t>，如果</a:t>
            </a:r>
            <a:r>
              <a:rPr lang="en-US" altLang="zh-CN" dirty="0"/>
              <a:t>offset</a:t>
            </a:r>
            <a:r>
              <a:rPr lang="zh-CN" altLang="en-US" dirty="0"/>
              <a:t>没有持久化，可能会丢失</a:t>
            </a:r>
            <a:r>
              <a:rPr lang="en-US" altLang="zh-CN" dirty="0"/>
              <a:t>offset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已废弃，使用</a:t>
            </a:r>
            <a:r>
              <a:rPr lang="en-US" altLang="zh-CN" dirty="0" err="1"/>
              <a:t>DefaultLitePullConsumer</a:t>
            </a:r>
            <a:r>
              <a:rPr lang="zh-CN" altLang="en-US" dirty="0"/>
              <a:t>代替。</a:t>
            </a:r>
            <a:r>
              <a:rPr lang="en" altLang="zh-CN" dirty="0"/>
              <a:t> </a:t>
            </a:r>
          </a:p>
          <a:p>
            <a:endParaRPr lang="en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2493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A14422-F1CE-9B43-8ED2-FB9A7B0ED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RocketMQ</a:t>
            </a:r>
            <a:r>
              <a:rPr kumimoji="1" lang="en-US" altLang="zh-CN" dirty="0"/>
              <a:t> Broker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E523E4-A945-3641-BDF9-4ADCD91C9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接收</a:t>
            </a:r>
            <a:r>
              <a:rPr lang="en" altLang="zh-CN" dirty="0"/>
              <a:t>Producer </a:t>
            </a:r>
            <a:r>
              <a:rPr lang="zh-CN" altLang="en-US" dirty="0"/>
              <a:t>发过来的消息</a:t>
            </a:r>
            <a:endParaRPr lang="en-US" altLang="zh-CN" dirty="0"/>
          </a:p>
          <a:p>
            <a:r>
              <a:rPr lang="zh-CN" altLang="en-US" dirty="0"/>
              <a:t>处理</a:t>
            </a:r>
            <a:r>
              <a:rPr lang="en" altLang="zh-CN" dirty="0"/>
              <a:t>Consumer </a:t>
            </a:r>
            <a:r>
              <a:rPr lang="zh-CN" altLang="en-US" dirty="0"/>
              <a:t>的消费消息请求</a:t>
            </a:r>
            <a:endParaRPr lang="en-US" altLang="zh-CN" dirty="0"/>
          </a:p>
          <a:p>
            <a:r>
              <a:rPr lang="zh-CN" altLang="en-US" dirty="0"/>
              <a:t>消息的持久化存储</a:t>
            </a:r>
            <a:endParaRPr lang="en-US" altLang="zh-CN" dirty="0"/>
          </a:p>
          <a:p>
            <a:r>
              <a:rPr lang="zh-CN" altLang="en-US" dirty="0"/>
              <a:t>消息的</a:t>
            </a:r>
            <a:r>
              <a:rPr lang="en" altLang="zh-CN" dirty="0"/>
              <a:t>HA </a:t>
            </a:r>
            <a:r>
              <a:rPr lang="zh-CN" altLang="en-US" dirty="0"/>
              <a:t>机制</a:t>
            </a:r>
            <a:endParaRPr lang="en-US" altLang="zh-CN" dirty="0"/>
          </a:p>
          <a:p>
            <a:r>
              <a:rPr lang="zh-CN" altLang="en-US" dirty="0"/>
              <a:t>服务端过滤功能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1629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82EE9-91D9-DD44-9A2A-8BF8F7E5A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Topic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11095B-146A-AA40-888A-9D5D00574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​ Topic</a:t>
            </a:r>
            <a:r>
              <a:rPr lang="zh-CN" altLang="en-US" dirty="0"/>
              <a:t>是一个逻辑上的概念，实际上</a:t>
            </a:r>
            <a:r>
              <a:rPr lang="en" altLang="zh-CN" dirty="0"/>
              <a:t>Message</a:t>
            </a:r>
            <a:r>
              <a:rPr lang="zh-CN" altLang="en-US" dirty="0"/>
              <a:t>是在每个</a:t>
            </a:r>
            <a:r>
              <a:rPr lang="en" altLang="zh-CN" dirty="0"/>
              <a:t>Broker</a:t>
            </a:r>
            <a:r>
              <a:rPr lang="zh-CN" altLang="en-US" dirty="0"/>
              <a:t>上以</a:t>
            </a:r>
            <a:r>
              <a:rPr lang="en" altLang="zh-CN" dirty="0"/>
              <a:t>Queue</a:t>
            </a:r>
            <a:r>
              <a:rPr lang="zh-CN" altLang="en-US" dirty="0"/>
              <a:t>的形式记录。</a:t>
            </a:r>
            <a:endParaRPr lang="en-US" altLang="zh-CN" dirty="0"/>
          </a:p>
          <a:p>
            <a:r>
              <a:rPr lang="zh-CN" altLang="en-US" dirty="0"/>
              <a:t>消费者发送的</a:t>
            </a:r>
            <a:r>
              <a:rPr lang="en" altLang="zh-CN" dirty="0"/>
              <a:t>Message</a:t>
            </a:r>
            <a:r>
              <a:rPr lang="zh-CN" altLang="en-US" dirty="0"/>
              <a:t>会在</a:t>
            </a:r>
            <a:r>
              <a:rPr lang="en" altLang="zh-CN" dirty="0"/>
              <a:t>Broker</a:t>
            </a:r>
            <a:r>
              <a:rPr lang="zh-CN" altLang="en-US" dirty="0"/>
              <a:t>中的</a:t>
            </a:r>
            <a:r>
              <a:rPr lang="en" altLang="zh-CN" dirty="0"/>
              <a:t>Queue</a:t>
            </a:r>
            <a:r>
              <a:rPr lang="zh-CN" altLang="en-US" dirty="0"/>
              <a:t>队列中记录。 </a:t>
            </a:r>
            <a:endParaRPr lang="en-US" altLang="zh-CN" dirty="0"/>
          </a:p>
          <a:p>
            <a:r>
              <a:rPr lang="zh-CN" altLang="en-US" dirty="0"/>
              <a:t>一个</a:t>
            </a:r>
            <a:r>
              <a:rPr lang="en" altLang="zh-CN" dirty="0"/>
              <a:t>Topic</a:t>
            </a:r>
            <a:r>
              <a:rPr lang="zh-CN" altLang="en-US" dirty="0"/>
              <a:t>的数据可能会存在多个</a:t>
            </a:r>
            <a:r>
              <a:rPr lang="en" altLang="zh-CN" dirty="0"/>
              <a:t>Broker</a:t>
            </a:r>
            <a:r>
              <a:rPr lang="zh-CN" altLang="en-US" dirty="0"/>
              <a:t>中。</a:t>
            </a:r>
            <a:endParaRPr lang="en-US" altLang="zh-CN" dirty="0"/>
          </a:p>
          <a:p>
            <a:r>
              <a:rPr lang="zh-CN" altLang="en-US" dirty="0"/>
              <a:t>一个</a:t>
            </a:r>
            <a:r>
              <a:rPr lang="en" altLang="zh-CN" dirty="0"/>
              <a:t>Broker</a:t>
            </a:r>
            <a:r>
              <a:rPr lang="zh-CN" altLang="en-US" dirty="0"/>
              <a:t>存在多个</a:t>
            </a:r>
            <a:r>
              <a:rPr lang="en" altLang="zh-CN" dirty="0"/>
              <a:t>Queue</a:t>
            </a:r>
            <a:r>
              <a:rPr lang="zh-CN" altLang="en" dirty="0"/>
              <a:t>。</a:t>
            </a:r>
            <a:r>
              <a:rPr lang="en" altLang="zh-CN" dirty="0"/>
              <a:t> </a:t>
            </a:r>
          </a:p>
          <a:p>
            <a:r>
              <a:rPr lang="zh-CN" altLang="en-US" dirty="0"/>
              <a:t>单个的</a:t>
            </a:r>
            <a:r>
              <a:rPr lang="en" altLang="zh-CN" dirty="0"/>
              <a:t>Queue</a:t>
            </a:r>
            <a:r>
              <a:rPr lang="zh-CN" altLang="en-US" dirty="0"/>
              <a:t>也可能存储多个</a:t>
            </a:r>
            <a:r>
              <a:rPr lang="en" altLang="zh-CN" dirty="0"/>
              <a:t>Topic</a:t>
            </a:r>
            <a:r>
              <a:rPr lang="zh-CN" altLang="en-US" dirty="0"/>
              <a:t>的消息。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1858290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丝状</Template>
  <TotalTime>9475</TotalTime>
  <Words>3675</Words>
  <Application>Microsoft Macintosh PowerPoint</Application>
  <PresentationFormat>宽屏</PresentationFormat>
  <Paragraphs>235</Paragraphs>
  <Slides>38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2" baseType="lpstr">
      <vt:lpstr>Arial</vt:lpstr>
      <vt:lpstr>Century Gothic</vt:lpstr>
      <vt:lpstr>Wingdings 3</vt:lpstr>
      <vt:lpstr>丝状</vt:lpstr>
      <vt:lpstr>RocketMQ简介</vt:lpstr>
      <vt:lpstr>什么是RocketMQ</vt:lpstr>
      <vt:lpstr>RocketMQ发展历史</vt:lpstr>
      <vt:lpstr>RocketMQ和竞品的比较</vt:lpstr>
      <vt:lpstr>RocketMQ架构</vt:lpstr>
      <vt:lpstr>RocketMQ角色关系图</vt:lpstr>
      <vt:lpstr>Consumer</vt:lpstr>
      <vt:lpstr>RocketMQ Broker</vt:lpstr>
      <vt:lpstr>Topic</vt:lpstr>
      <vt:lpstr>ReadQueue和WriteQueue的概念</vt:lpstr>
      <vt:lpstr>Topic和Broker的关系</vt:lpstr>
      <vt:lpstr>PowerPoint 演示文稿</vt:lpstr>
      <vt:lpstr>Producer发送失败后的重试机制</vt:lpstr>
      <vt:lpstr>自定义消息发送规则</vt:lpstr>
      <vt:lpstr>基于Tag的消息过滤</vt:lpstr>
      <vt:lpstr>使用Tag存在的问题</vt:lpstr>
      <vt:lpstr>延迟消息</vt:lpstr>
      <vt:lpstr>事务消息</vt:lpstr>
      <vt:lpstr>负载均衡机制</vt:lpstr>
      <vt:lpstr>Broker存储机制—文件结构</vt:lpstr>
      <vt:lpstr>Broker存储机制—结构图</vt:lpstr>
      <vt:lpstr>Broker存储机制--CommitLog</vt:lpstr>
      <vt:lpstr>Broker存储机制--CosumeQueue</vt:lpstr>
      <vt:lpstr>Broker存储机制--config文件</vt:lpstr>
      <vt:lpstr>Broker存储机制--Index文件</vt:lpstr>
      <vt:lpstr>常见问题</vt:lpstr>
      <vt:lpstr>一个JVM进程是否可以启动多个Producer？</vt:lpstr>
      <vt:lpstr>如何保证高可用</vt:lpstr>
      <vt:lpstr>RocketMQ如何保证消息可靠性</vt:lpstr>
      <vt:lpstr>如何控制Consumer在push模式下一次拉取多条消息</vt:lpstr>
      <vt:lpstr>如果同一个消费者组的Consumer订阅了不同的Topic会怎么样？</vt:lpstr>
      <vt:lpstr>引入RocketMQ（MQ）带来的问题</vt:lpstr>
      <vt:lpstr>RocketMQ如何处理消息重复消费</vt:lpstr>
      <vt:lpstr>RocketMQ如何保证顺序消费</vt:lpstr>
      <vt:lpstr>如何处理消息堆积</vt:lpstr>
      <vt:lpstr>如何处理过期文件</vt:lpstr>
      <vt:lpstr>源码分析</vt:lpstr>
      <vt:lpstr>Producer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RocketMQ简介</dc:title>
  <dc:creator>Microsoft Office User</dc:creator>
  <cp:lastModifiedBy>Microsoft Office User</cp:lastModifiedBy>
  <cp:revision>182</cp:revision>
  <dcterms:created xsi:type="dcterms:W3CDTF">2021-04-21T06:48:11Z</dcterms:created>
  <dcterms:modified xsi:type="dcterms:W3CDTF">2021-05-23T06:56:43Z</dcterms:modified>
</cp:coreProperties>
</file>

<file path=docProps/thumbnail.jpeg>
</file>